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7.jpeg" ContentType="image/jpeg"/>
  <Override PartName="/ppt/media/image1.png" ContentType="image/png"/>
  <Override PartName="/ppt/media/image4.jpeg" ContentType="image/jpeg"/>
  <Override PartName="/ppt/media/image2.png" ContentType="image/png"/>
  <Override PartName="/ppt/media/image5.png" ContentType="image/png"/>
  <Override PartName="/ppt/media/image3.jpeg" ContentType="image/jpe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0" y="6400800"/>
            <a:ext cx="12191400" cy="456480"/>
          </a:xfrm>
          <a:prstGeom prst="rect">
            <a:avLst/>
          </a:prstGeom>
          <a:solidFill>
            <a:srgbClr val="bd582c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 hidden="1"/>
          <p:cNvSpPr/>
          <p:nvPr/>
        </p:nvSpPr>
        <p:spPr>
          <a:xfrm>
            <a:off x="0" y="6334200"/>
            <a:ext cx="12191400" cy="65160"/>
          </a:xfrm>
          <a:prstGeom prst="rect">
            <a:avLst/>
          </a:prstGeom>
          <a:solidFill>
            <a:srgbClr val="e4831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Line 3"/>
          <p:cNvSpPr/>
          <p:nvPr/>
        </p:nvSpPr>
        <p:spPr>
          <a:xfrm>
            <a:off x="1193400" y="1737720"/>
            <a:ext cx="996696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3240" y="6400800"/>
            <a:ext cx="12188160" cy="456480"/>
          </a:xfrm>
          <a:prstGeom prst="rect">
            <a:avLst/>
          </a:prstGeom>
          <a:solidFill>
            <a:srgbClr val="bd582c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CustomShape 5"/>
          <p:cNvSpPr/>
          <p:nvPr/>
        </p:nvSpPr>
        <p:spPr>
          <a:xfrm>
            <a:off x="0" y="6334200"/>
            <a:ext cx="12188160" cy="63360"/>
          </a:xfrm>
          <a:prstGeom prst="rect">
            <a:avLst/>
          </a:prstGeom>
          <a:solidFill>
            <a:srgbClr val="e4831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" name="PlaceHolder 6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Для правки текста заглавия щёлкните мышью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Для правки структуры щёлкните мышью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Второй уровень структуры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Третий уровень структуры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Четвёртый уровень структуры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Пятый уровень структуры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Шестой уровень структуры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Седьмой уровень структуры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jpeg"/><Relationship Id="rId8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8e4221">
            <a:alpha val="26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Рисунок 12" descr=""/>
          <p:cNvPicPr/>
          <p:nvPr/>
        </p:nvPicPr>
        <p:blipFill>
          <a:blip r:embed="rId1"/>
          <a:stretch/>
        </p:blipFill>
        <p:spPr>
          <a:xfrm>
            <a:off x="9052560" y="3097080"/>
            <a:ext cx="3047400" cy="2023200"/>
          </a:xfrm>
          <a:prstGeom prst="rect">
            <a:avLst/>
          </a:prstGeom>
          <a:ln>
            <a:noFill/>
          </a:ln>
        </p:spPr>
      </p:pic>
      <p:sp>
        <p:nvSpPr>
          <p:cNvPr id="44" name="CustomShape 1"/>
          <p:cNvSpPr/>
          <p:nvPr/>
        </p:nvSpPr>
        <p:spPr>
          <a:xfrm>
            <a:off x="3931920" y="5120640"/>
            <a:ext cx="3398400" cy="1447920"/>
          </a:xfrm>
          <a:prstGeom prst="doubleWave">
            <a:avLst>
              <a:gd name="adj1" fmla="val 6250"/>
              <a:gd name="adj2" fmla="val 0"/>
            </a:avLst>
          </a:prstGeom>
          <a:solidFill>
            <a:srgbClr val="adc8dd">
              <a:alpha val="86000"/>
            </a:srgbClr>
          </a:solidFill>
          <a:ln w="76320">
            <a:solidFill>
              <a:srgbClr val="0070c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r>
              <a:rPr b="1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       </a:t>
            </a: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Броварська районна  рада                                       1900400.00 грн</a:t>
            </a:r>
            <a:endParaRPr b="0" lang="en-US" sz="1400" spc="-1" strike="noStrike">
              <a:latin typeface="Arial"/>
            </a:endParaRPr>
          </a:p>
        </p:txBody>
      </p:sp>
      <p:pic>
        <p:nvPicPr>
          <p:cNvPr id="45" name="Рисунок 7" descr=""/>
          <p:cNvPicPr/>
          <p:nvPr/>
        </p:nvPicPr>
        <p:blipFill>
          <a:blip r:embed="rId2"/>
          <a:stretch/>
        </p:blipFill>
        <p:spPr>
          <a:xfrm>
            <a:off x="4930560" y="3081960"/>
            <a:ext cx="2307240" cy="1743120"/>
          </a:xfrm>
          <a:prstGeom prst="rect">
            <a:avLst/>
          </a:prstGeom>
          <a:ln>
            <a:noFill/>
          </a:ln>
        </p:spPr>
      </p:pic>
      <p:pic>
        <p:nvPicPr>
          <p:cNvPr id="46" name="Picture 2" descr=""/>
          <p:cNvPicPr/>
          <p:nvPr/>
        </p:nvPicPr>
        <p:blipFill>
          <a:blip r:embed="rId3"/>
          <a:stretch/>
        </p:blipFill>
        <p:spPr>
          <a:xfrm>
            <a:off x="9194760" y="262440"/>
            <a:ext cx="2745720" cy="2386800"/>
          </a:xfrm>
          <a:prstGeom prst="rect">
            <a:avLst/>
          </a:prstGeom>
          <a:ln>
            <a:noFill/>
          </a:ln>
        </p:spPr>
      </p:pic>
      <p:sp>
        <p:nvSpPr>
          <p:cNvPr id="47" name="CustomShape 2"/>
          <p:cNvSpPr/>
          <p:nvPr/>
        </p:nvSpPr>
        <p:spPr>
          <a:xfrm rot="4639200">
            <a:off x="7414920" y="697320"/>
            <a:ext cx="730800" cy="366912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e48312"/>
          </a:solidFill>
          <a:ln w="25560">
            <a:solidFill>
              <a:srgbClr val="a8600d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CustomShape 3"/>
          <p:cNvSpPr/>
          <p:nvPr/>
        </p:nvSpPr>
        <p:spPr>
          <a:xfrm rot="20073000">
            <a:off x="6710040" y="2264760"/>
            <a:ext cx="2061360" cy="54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800" spc="-1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Arial"/>
              </a:rPr>
              <a:t>491000 </a:t>
            </a:r>
            <a:r>
              <a:rPr b="1" lang="en-US" sz="800" spc="-1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b="1" lang="en-US" sz="900" spc="-1" strike="noStrike">
                <a:solidFill>
                  <a:srgbClr val="000000"/>
                </a:solidFill>
                <a:latin typeface="Arial"/>
                <a:ea typeface="Arial"/>
              </a:rPr>
              <a:t>грн плата за надання інших адмінпослуг</a:t>
            </a:r>
            <a:endParaRPr b="0" lang="en-US" sz="9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900" spc="-1" strike="noStrike">
                <a:solidFill>
                  <a:srgbClr val="000000"/>
                </a:solidFill>
                <a:latin typeface="Arial"/>
                <a:ea typeface="Arial"/>
              </a:rPr>
              <a:t>2000 адміністративні штрафи </a:t>
            </a:r>
            <a:endParaRPr b="0" lang="en-US" sz="900" spc="-1" strike="noStrike">
              <a:latin typeface="Arial"/>
            </a:endParaRPr>
          </a:p>
        </p:txBody>
      </p:sp>
      <p:pic>
        <p:nvPicPr>
          <p:cNvPr id="49" name="Picture 4" descr=""/>
          <p:cNvPicPr/>
          <p:nvPr/>
        </p:nvPicPr>
        <p:blipFill>
          <a:blip r:embed="rId4"/>
          <a:stretch/>
        </p:blipFill>
        <p:spPr>
          <a:xfrm>
            <a:off x="0" y="0"/>
            <a:ext cx="3792240" cy="2869560"/>
          </a:xfrm>
          <a:prstGeom prst="rect">
            <a:avLst/>
          </a:prstGeom>
          <a:ln>
            <a:noFill/>
          </a:ln>
        </p:spPr>
      </p:pic>
      <p:sp>
        <p:nvSpPr>
          <p:cNvPr id="50" name="CustomShape 4"/>
          <p:cNvSpPr/>
          <p:nvPr/>
        </p:nvSpPr>
        <p:spPr>
          <a:xfrm rot="612600">
            <a:off x="3021120" y="2234880"/>
            <a:ext cx="3090600" cy="730800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e48312"/>
          </a:solidFill>
          <a:ln w="25560">
            <a:solidFill>
              <a:srgbClr val="a8600d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1" name="CustomShape 5"/>
          <p:cNvSpPr/>
          <p:nvPr/>
        </p:nvSpPr>
        <p:spPr>
          <a:xfrm rot="1389000">
            <a:off x="3604680" y="2592360"/>
            <a:ext cx="2177280" cy="668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100" spc="-1" strike="noStrike">
                <a:solidFill>
                  <a:srgbClr val="000000"/>
                </a:solidFill>
                <a:latin typeface="Calibri"/>
                <a:ea typeface="DejaVu Sans"/>
              </a:rPr>
              <a:t>1407400</a:t>
            </a:r>
            <a:r>
              <a:rPr b="1" lang="en-US" sz="900" spc="-1" strike="noStrike">
                <a:solidFill>
                  <a:srgbClr val="000000"/>
                </a:solidFill>
                <a:latin typeface="Calibri"/>
                <a:ea typeface="DejaVu Sans"/>
              </a:rPr>
              <a:t> грн субвенція на забезпечення окремих видатків районних рад, спрямованих на виконання їх повноважень 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52" name="CustomShape 6"/>
          <p:cNvSpPr/>
          <p:nvPr/>
        </p:nvSpPr>
        <p:spPr>
          <a:xfrm>
            <a:off x="5669280" y="3879000"/>
            <a:ext cx="998640" cy="509760"/>
          </a:xfrm>
          <a:prstGeom prst="rect">
            <a:avLst/>
          </a:prstGeom>
          <a:solidFill>
            <a:srgbClr val="ece6dd"/>
          </a:solidFill>
          <a:ln w="25560">
            <a:solidFill>
              <a:srgbClr val="5e2c16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en-US" sz="1100" spc="-1" strike="noStrike">
                <a:solidFill>
                  <a:srgbClr val="0d0d0d"/>
                </a:solidFill>
                <a:latin typeface="Calibri"/>
                <a:ea typeface="DejaVu Sans"/>
              </a:rPr>
              <a:t>Районний бюджет 2025</a:t>
            </a:r>
            <a:endParaRPr b="0" lang="en-US" sz="1100" spc="-1" strike="noStrike">
              <a:latin typeface="Arial"/>
            </a:endParaRPr>
          </a:p>
        </p:txBody>
      </p:sp>
      <p:sp>
        <p:nvSpPr>
          <p:cNvPr id="53" name="CustomShape 7"/>
          <p:cNvSpPr/>
          <p:nvPr/>
        </p:nvSpPr>
        <p:spPr>
          <a:xfrm>
            <a:off x="4333320" y="708840"/>
            <a:ext cx="3517920" cy="1665720"/>
          </a:xfrm>
          <a:prstGeom prst="ellipse">
            <a:avLst/>
          </a:prstGeom>
          <a:solidFill>
            <a:srgbClr val="ffc000"/>
          </a:solidFill>
          <a:ln w="25560">
            <a:solidFill>
              <a:srgbClr val="a8600d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en-US" sz="4000" spc="-1" strike="noStrike">
                <a:solidFill>
                  <a:srgbClr val="c00000"/>
                </a:solidFill>
                <a:latin typeface="Times New Roman"/>
                <a:ea typeface="DejaVu Sans"/>
              </a:rPr>
              <a:t>ДОХОДИ</a:t>
            </a:r>
            <a:endParaRPr b="0" lang="en-US" sz="4000" spc="-1" strike="noStrike">
              <a:latin typeface="Arial"/>
            </a:endParaRPr>
          </a:p>
        </p:txBody>
      </p:sp>
      <p:pic>
        <p:nvPicPr>
          <p:cNvPr id="54" name="Рисунок 3" descr=""/>
          <p:cNvPicPr/>
          <p:nvPr/>
        </p:nvPicPr>
        <p:blipFill>
          <a:blip r:embed="rId5"/>
          <a:stretch/>
        </p:blipFill>
        <p:spPr>
          <a:xfrm>
            <a:off x="91440" y="2651760"/>
            <a:ext cx="1474560" cy="1828080"/>
          </a:xfrm>
          <a:prstGeom prst="rect">
            <a:avLst/>
          </a:prstGeom>
          <a:ln>
            <a:noFill/>
          </a:ln>
        </p:spPr>
      </p:pic>
      <p:sp>
        <p:nvSpPr>
          <p:cNvPr id="55" name="CustomShape 8"/>
          <p:cNvSpPr/>
          <p:nvPr/>
        </p:nvSpPr>
        <p:spPr>
          <a:xfrm>
            <a:off x="1729800" y="4008240"/>
            <a:ext cx="1895760" cy="576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Великодимерська селищна рада</a:t>
            </a:r>
            <a:endParaRPr b="0" lang="en-US" sz="1600" spc="-1" strike="noStrike">
              <a:latin typeface="Arial"/>
            </a:endParaRPr>
          </a:p>
        </p:txBody>
      </p:sp>
      <p:pic>
        <p:nvPicPr>
          <p:cNvPr id="56" name="Picture 2" descr=""/>
          <p:cNvPicPr/>
          <p:nvPr/>
        </p:nvPicPr>
        <p:blipFill>
          <a:blip r:embed="rId6"/>
          <a:srcRect l="0" t="0" r="82779" b="0"/>
          <a:stretch/>
        </p:blipFill>
        <p:spPr>
          <a:xfrm>
            <a:off x="4023360" y="4846320"/>
            <a:ext cx="857520" cy="761400"/>
          </a:xfrm>
          <a:prstGeom prst="rect">
            <a:avLst/>
          </a:prstGeom>
          <a:ln>
            <a:noFill/>
          </a:ln>
        </p:spPr>
      </p:pic>
      <p:sp>
        <p:nvSpPr>
          <p:cNvPr id="57" name="CustomShape 9"/>
          <p:cNvSpPr/>
          <p:nvPr/>
        </p:nvSpPr>
        <p:spPr>
          <a:xfrm rot="18799200">
            <a:off x="6883920" y="4389120"/>
            <a:ext cx="1032480" cy="106920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28802"/>
            </a:avLst>
          </a:prstGeom>
          <a:solidFill>
            <a:srgbClr val="e48312"/>
          </a:solidFill>
          <a:ln w="25560">
            <a:solidFill>
              <a:srgbClr val="a8600d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280 000,0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8" name="CustomShape 10"/>
          <p:cNvSpPr/>
          <p:nvPr/>
        </p:nvSpPr>
        <p:spPr>
          <a:xfrm>
            <a:off x="8030880" y="5123880"/>
            <a:ext cx="3524040" cy="1916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n-US" sz="1600" spc="-1" strike="noStrike">
                <a:solidFill>
                  <a:srgbClr val="c00000"/>
                </a:solidFill>
                <a:latin typeface="Times New Roman"/>
                <a:ea typeface="Times New Roman"/>
              </a:rPr>
              <a:t>ПРОГРАМА ОРГАНІЗАЦІЇ ТЕРИТОРІАЛЬНОЇ ОБОРОНИ В БРОВАРСЬКОМУ РАЙОНІ НА 2023 - 2025 РОКИ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c00000"/>
                </a:solidFill>
                <a:latin typeface="Times New Roman"/>
                <a:ea typeface="Times New Roman"/>
              </a:rPr>
              <a:t> 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c00000"/>
                </a:solidFill>
                <a:latin typeface="Times New Roman"/>
                <a:ea typeface="Times New Roman"/>
              </a:rPr>
              <a:t> 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59" name="CustomShape 11"/>
          <p:cNvSpPr/>
          <p:nvPr/>
        </p:nvSpPr>
        <p:spPr>
          <a:xfrm rot="20842800">
            <a:off x="1265040" y="3242880"/>
            <a:ext cx="4682880" cy="730800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e48312"/>
          </a:solidFill>
          <a:ln w="25560">
            <a:solidFill>
              <a:srgbClr val="a8600d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180000,00 Інша субвенція</a:t>
            </a:r>
            <a:endParaRPr b="0" lang="en-US" sz="1200" spc="-1" strike="noStrike">
              <a:latin typeface="Arial"/>
            </a:endParaRPr>
          </a:p>
        </p:txBody>
      </p:sp>
      <p:pic>
        <p:nvPicPr>
          <p:cNvPr id="60" name="" descr=""/>
          <p:cNvPicPr/>
          <p:nvPr/>
        </p:nvPicPr>
        <p:blipFill>
          <a:blip r:embed="rId7"/>
          <a:stretch/>
        </p:blipFill>
        <p:spPr>
          <a:xfrm>
            <a:off x="0" y="4754880"/>
            <a:ext cx="1586160" cy="1833840"/>
          </a:xfrm>
          <a:prstGeom prst="rect">
            <a:avLst/>
          </a:prstGeom>
          <a:ln>
            <a:noFill/>
          </a:ln>
        </p:spPr>
      </p:pic>
      <p:sp>
        <p:nvSpPr>
          <p:cNvPr id="61" name="CustomShape 12"/>
          <p:cNvSpPr/>
          <p:nvPr/>
        </p:nvSpPr>
        <p:spPr>
          <a:xfrm rot="20842800">
            <a:off x="1521360" y="4344480"/>
            <a:ext cx="4682880" cy="637560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e48312"/>
          </a:solidFill>
          <a:ln w="25560">
            <a:solidFill>
              <a:srgbClr val="a8600d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100000,00 Інша субвенція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62" name="CustomShape 13"/>
          <p:cNvSpPr/>
          <p:nvPr/>
        </p:nvSpPr>
        <p:spPr>
          <a:xfrm rot="2299800">
            <a:off x="4720320" y="4586760"/>
            <a:ext cx="1032480" cy="113220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28802"/>
            </a:avLst>
          </a:prstGeom>
          <a:solidFill>
            <a:srgbClr val="e48312"/>
          </a:solidFill>
          <a:ln w="25560">
            <a:solidFill>
              <a:srgbClr val="a8600d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en-US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1900400.0</a:t>
            </a:r>
            <a:endParaRPr b="0" lang="en-US" sz="1500" spc="-1" strike="noStrike">
              <a:latin typeface="Arial"/>
            </a:endParaRPr>
          </a:p>
        </p:txBody>
      </p:sp>
      <p:sp>
        <p:nvSpPr>
          <p:cNvPr id="63" name="CustomShape 14"/>
          <p:cNvSpPr/>
          <p:nvPr/>
        </p:nvSpPr>
        <p:spPr>
          <a:xfrm>
            <a:off x="2035800" y="5212080"/>
            <a:ext cx="1895760" cy="576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Калинівська селищна рада</a:t>
            </a:r>
            <a:endParaRPr b="0" lang="en-US" sz="16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4518</TotalTime>
  <Application>LibreOffice/6.0.2.1$Windows_x86 LibreOffice_project/f7f06a8f319e4b62f9bc5095aa112a65d2f3ac89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2021-12-02T14:21:54Z</dcterms:created>
  <dc:creator>Пользователь</dc:creator>
  <dc:description/>
  <dc:language>en-US</dc:language>
  <cp:lastModifiedBy/>
  <cp:lastPrinted>2024-12-05T09:50:10Z</cp:lastPrinted>
  <dcterms:modified xsi:type="dcterms:W3CDTF">2024-12-05T10:15:59Z</dcterms:modified>
  <cp:revision>23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Широкоэкранный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</vt:i4>
  </property>
</Properties>
</file>