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8"/>
  </p:notesMasterIdLst>
  <p:sldIdLst>
    <p:sldId id="276" r:id="rId2"/>
    <p:sldId id="332" r:id="rId3"/>
    <p:sldId id="333" r:id="rId4"/>
    <p:sldId id="282" r:id="rId5"/>
    <p:sldId id="283" r:id="rId6"/>
    <p:sldId id="352" r:id="rId7"/>
    <p:sldId id="300" r:id="rId8"/>
    <p:sldId id="343" r:id="rId9"/>
    <p:sldId id="344" r:id="rId10"/>
    <p:sldId id="350" r:id="rId11"/>
    <p:sldId id="299" r:id="rId12"/>
    <p:sldId id="335" r:id="rId13"/>
    <p:sldId id="336" r:id="rId14"/>
    <p:sldId id="348" r:id="rId15"/>
    <p:sldId id="346" r:id="rId16"/>
    <p:sldId id="337" r:id="rId17"/>
    <p:sldId id="345" r:id="rId18"/>
    <p:sldId id="318" r:id="rId19"/>
    <p:sldId id="349" r:id="rId20"/>
    <p:sldId id="351" r:id="rId21"/>
    <p:sldId id="329" r:id="rId22"/>
    <p:sldId id="347" r:id="rId23"/>
    <p:sldId id="281" r:id="rId24"/>
    <p:sldId id="320" r:id="rId25"/>
    <p:sldId id="303" r:id="rId26"/>
    <p:sldId id="308" r:id="rId27"/>
    <p:sldId id="306" r:id="rId28"/>
    <p:sldId id="309" r:id="rId29"/>
    <p:sldId id="310" r:id="rId30"/>
    <p:sldId id="353" r:id="rId31"/>
    <p:sldId id="339" r:id="rId32"/>
    <p:sldId id="311" r:id="rId33"/>
    <p:sldId id="314" r:id="rId34"/>
    <p:sldId id="313" r:id="rId35"/>
    <p:sldId id="340" r:id="rId36"/>
    <p:sldId id="341" r:id="rId37"/>
  </p:sldIdLst>
  <p:sldSz cx="12190413" cy="72548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85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FF9966"/>
    <a:srgbClr val="CCFF66"/>
    <a:srgbClr val="FF99CC"/>
    <a:srgbClr val="CC66FF"/>
    <a:srgbClr val="FFFFCC"/>
    <a:srgbClr val="CC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96" y="-480"/>
      </p:cViewPr>
      <p:guideLst>
        <p:guide orient="horz" pos="228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001E3-BD6F-4752-97F0-89F8F5B4A2CC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49275" y="685800"/>
            <a:ext cx="57594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AD495-7318-4FA0-9807-D9685877D2C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1194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AD495-7318-4FA0-9807-D9685877D2C8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566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956"/>
            <a:ext cx="12190413" cy="7263832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6871" y="2543685"/>
            <a:ext cx="7765925" cy="1741574"/>
          </a:xfrm>
        </p:spPr>
        <p:txBody>
          <a:bodyPr anchor="b">
            <a:noAutofit/>
          </a:bodyPr>
          <a:lstStyle>
            <a:lvl1pPr algn="r">
              <a:defRPr sz="5399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6871" y="4285257"/>
            <a:ext cx="7765925" cy="1160377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DDD5-E05C-4BAB-831A-5BEA92F65CD1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8A008-B76A-4B6F-9D4F-DD9E894F8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9844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247" y="644878"/>
            <a:ext cx="8595549" cy="3600568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247" y="4729104"/>
            <a:ext cx="8595549" cy="166187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DDD5-E05C-4BAB-831A-5BEA92F65CD1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8A008-B76A-4B6F-9D4F-DD9E894F8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5280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213" y="644878"/>
            <a:ext cx="8093080" cy="3197519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5961" y="3842397"/>
            <a:ext cx="7223584" cy="403049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FontTx/>
              <a:buNone/>
              <a:defRPr/>
            </a:lvl2pPr>
            <a:lvl3pPr marL="914309" indent="0">
              <a:buFontTx/>
              <a:buNone/>
              <a:defRPr/>
            </a:lvl3pPr>
            <a:lvl4pPr marL="1371463" indent="0">
              <a:buFontTx/>
              <a:buNone/>
              <a:defRPr/>
            </a:lvl4pPr>
            <a:lvl5pPr marL="1828617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247" y="4729104"/>
            <a:ext cx="8595549" cy="166187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DDD5-E05C-4BAB-831A-5BEA92F65CD1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8A008-B76A-4B6F-9D4F-DD9E894F879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799" y="836118"/>
            <a:ext cx="609521" cy="618617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/>
          <a:p>
            <a:pPr lvl="0"/>
            <a:r>
              <a:rPr lang="en-US" sz="7999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1853" y="3053602"/>
            <a:ext cx="609521" cy="618617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/>
          <a:p>
            <a:pPr lvl="0"/>
            <a:r>
              <a:rPr lang="en-US" sz="7999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200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2125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247" y="2043793"/>
            <a:ext cx="8595549" cy="27456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247" y="4789453"/>
            <a:ext cx="8595549" cy="160152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DDD5-E05C-4BAB-831A-5BEA92F65CD1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8A008-B76A-4B6F-9D4F-DD9E894F8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2087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213" y="644878"/>
            <a:ext cx="8093080" cy="3197519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244" y="4245445"/>
            <a:ext cx="8595550" cy="54400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54" indent="0">
              <a:buFontTx/>
              <a:buNone/>
              <a:defRPr/>
            </a:lvl2pPr>
            <a:lvl3pPr marL="914309" indent="0">
              <a:buFontTx/>
              <a:buNone/>
              <a:defRPr/>
            </a:lvl3pPr>
            <a:lvl4pPr marL="1371463" indent="0">
              <a:buFontTx/>
              <a:buNone/>
              <a:defRPr/>
            </a:lvl4pPr>
            <a:lvl5pPr marL="1828617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247" y="4789453"/>
            <a:ext cx="8595549" cy="160152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DDD5-E05C-4BAB-831A-5BEA92F65CD1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8A008-B76A-4B6F-9D4F-DD9E894F879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799" y="836118"/>
            <a:ext cx="609521" cy="618617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/>
          <a:p>
            <a:pPr lvl="0"/>
            <a:r>
              <a:rPr lang="en-US" sz="7999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1853" y="3053602"/>
            <a:ext cx="609521" cy="618617"/>
          </a:xfrm>
          <a:prstGeom prst="rect">
            <a:avLst/>
          </a:prstGeom>
        </p:spPr>
        <p:txBody>
          <a:bodyPr vert="horz" lIns="91428" tIns="45714" rIns="91428" bIns="45714" rtlCol="0" anchor="ctr">
            <a:noAutofit/>
          </a:bodyPr>
          <a:lstStyle/>
          <a:p>
            <a:pPr lvl="0"/>
            <a:r>
              <a:rPr lang="en-US" sz="7999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950765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10" y="644878"/>
            <a:ext cx="8587085" cy="3197519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244" y="4245445"/>
            <a:ext cx="8595550" cy="54400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54" indent="0">
              <a:buFontTx/>
              <a:buNone/>
              <a:defRPr/>
            </a:lvl2pPr>
            <a:lvl3pPr marL="914309" indent="0">
              <a:buFontTx/>
              <a:buNone/>
              <a:defRPr/>
            </a:lvl3pPr>
            <a:lvl4pPr marL="1371463" indent="0">
              <a:buFontTx/>
              <a:buNone/>
              <a:defRPr/>
            </a:lvl4pPr>
            <a:lvl5pPr marL="1828617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247" y="4789453"/>
            <a:ext cx="8595549" cy="160152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DDD5-E05C-4BAB-831A-5BEA92F65CD1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8A008-B76A-4B6F-9D4F-DD9E894F8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4827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DDD5-E05C-4BAB-831A-5BEA92F65CD1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8A008-B76A-4B6F-9D4F-DD9E894F8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47755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6636" y="644877"/>
            <a:ext cx="1304573" cy="5555354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247" y="644878"/>
            <a:ext cx="7059231" cy="555535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DDD5-E05C-4BAB-831A-5BEA92F65CD1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8A008-B76A-4B6F-9D4F-DD9E894F8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491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DDD5-E05C-4BAB-831A-5BEA92F65CD1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8A008-B76A-4B6F-9D4F-DD9E894F8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2809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247" y="2857168"/>
            <a:ext cx="8595549" cy="1932286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247" y="4789453"/>
            <a:ext cx="8595549" cy="910192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DDD5-E05C-4BAB-831A-5BEA92F65CD1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8A008-B76A-4B6F-9D4F-DD9E894F8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31504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247" y="2285623"/>
            <a:ext cx="4183490" cy="410535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308" y="2285624"/>
            <a:ext cx="4183489" cy="410535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DDD5-E05C-4BAB-831A-5BEA92F65CD1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8A008-B76A-4B6F-9D4F-DD9E894F8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1753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658" y="2286040"/>
            <a:ext cx="4185078" cy="609610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658" y="2895651"/>
            <a:ext cx="4185078" cy="349532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7721" y="2286040"/>
            <a:ext cx="4185073" cy="609610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7722" y="2895651"/>
            <a:ext cx="4185072" cy="349532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DDD5-E05C-4BAB-831A-5BEA92F65CD1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8A008-B76A-4B6F-9D4F-DD9E894F8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1903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246" y="644878"/>
            <a:ext cx="8595549" cy="139723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DDD5-E05C-4BAB-831A-5BEA92F65CD1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8A008-B76A-4B6F-9D4F-DD9E894F8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7527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DDD5-E05C-4BAB-831A-5BEA92F65CD1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8A008-B76A-4B6F-9D4F-DD9E894F8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203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246" y="1585329"/>
            <a:ext cx="3854026" cy="1352451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9842" y="544723"/>
            <a:ext cx="4512953" cy="584625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246" y="2937780"/>
            <a:ext cx="3854026" cy="27340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17" indent="0">
              <a:buNone/>
              <a:defRPr sz="1400"/>
            </a:lvl2pPr>
            <a:lvl3pPr marL="914035" indent="0">
              <a:buNone/>
              <a:defRPr sz="1200"/>
            </a:lvl3pPr>
            <a:lvl4pPr marL="1371052" indent="0">
              <a:buNone/>
              <a:defRPr sz="1000"/>
            </a:lvl4pPr>
            <a:lvl5pPr marL="1828068" indent="0">
              <a:buNone/>
              <a:defRPr sz="1000"/>
            </a:lvl5pPr>
            <a:lvl6pPr marL="2285085" indent="0">
              <a:buNone/>
              <a:defRPr sz="1000"/>
            </a:lvl6pPr>
            <a:lvl7pPr marL="2742103" indent="0">
              <a:buNone/>
              <a:defRPr sz="1000"/>
            </a:lvl7pPr>
            <a:lvl8pPr marL="3199120" indent="0">
              <a:buNone/>
              <a:defRPr sz="1000"/>
            </a:lvl8pPr>
            <a:lvl9pPr marL="3656137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DDD5-E05C-4BAB-831A-5BEA92F65CD1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8A008-B76A-4B6F-9D4F-DD9E894F8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5501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246" y="5078413"/>
            <a:ext cx="8595548" cy="599535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246" y="644878"/>
            <a:ext cx="8595549" cy="406827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54" indent="0">
              <a:buNone/>
              <a:defRPr sz="1600"/>
            </a:lvl2pPr>
            <a:lvl3pPr marL="914309" indent="0">
              <a:buNone/>
              <a:defRPr sz="1600"/>
            </a:lvl3pPr>
            <a:lvl4pPr marL="1371463" indent="0">
              <a:buNone/>
              <a:defRPr sz="1600"/>
            </a:lvl4pPr>
            <a:lvl5pPr marL="1828617" indent="0">
              <a:buNone/>
              <a:defRPr sz="1600"/>
            </a:lvl5pPr>
            <a:lvl6pPr marL="2285771" indent="0">
              <a:buNone/>
              <a:defRPr sz="1600"/>
            </a:lvl6pPr>
            <a:lvl7pPr marL="2742926" indent="0">
              <a:buNone/>
              <a:defRPr sz="1600"/>
            </a:lvl7pPr>
            <a:lvl8pPr marL="3200080" indent="0">
              <a:buNone/>
              <a:defRPr sz="1600"/>
            </a:lvl8pPr>
            <a:lvl9pPr marL="3657234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246" y="5677948"/>
            <a:ext cx="8595548" cy="71303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DDD5-E05C-4BAB-831A-5BEA92F65CD1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8A008-B76A-4B6F-9D4F-DD9E894F8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3921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956"/>
            <a:ext cx="12190413" cy="7263832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246" y="644878"/>
            <a:ext cx="8595549" cy="1397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246" y="2285624"/>
            <a:ext cx="8595549" cy="4105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4196" y="6390978"/>
            <a:ext cx="911820" cy="386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BDDD5-E05C-4BAB-831A-5BEA92F65CD1}" type="datetimeFigureOut">
              <a:rPr lang="ru-RU" smtClean="0"/>
              <a:pPr/>
              <a:t>21.02.2022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246" y="6390978"/>
            <a:ext cx="6296792" cy="386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545" y="6390978"/>
            <a:ext cx="683250" cy="3862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558A008-B76A-4B6F-9D4F-DD9E894F8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7233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154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66" indent="-342866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876" indent="-285721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886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040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194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349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503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657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5811" indent="-228577" algn="l" defTabSz="457154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pn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Relationship Id="rId9" Type="http://schemas.openxmlformats.org/officeDocument/2006/relationships/image" Target="../media/image1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image" Target="../media/image144.jpeg"/><Relationship Id="rId7" Type="http://schemas.openxmlformats.org/officeDocument/2006/relationships/image" Target="../media/image148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image" Target="../media/image155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pn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3" Type="http://schemas.openxmlformats.org/officeDocument/2006/relationships/image" Target="../media/image157.jpeg"/><Relationship Id="rId7" Type="http://schemas.openxmlformats.org/officeDocument/2006/relationships/image" Target="../media/image161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10" Type="http://schemas.openxmlformats.org/officeDocument/2006/relationships/image" Target="../media/image164.jpeg"/><Relationship Id="rId4" Type="http://schemas.openxmlformats.org/officeDocument/2006/relationships/image" Target="../media/image158.jpeg"/><Relationship Id="rId9" Type="http://schemas.openxmlformats.org/officeDocument/2006/relationships/image" Target="../media/image16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3" Type="http://schemas.openxmlformats.org/officeDocument/2006/relationships/image" Target="../media/image166.jpeg"/><Relationship Id="rId7" Type="http://schemas.openxmlformats.org/officeDocument/2006/relationships/image" Target="../media/image170.jpe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jpeg"/><Relationship Id="rId3" Type="http://schemas.openxmlformats.org/officeDocument/2006/relationships/image" Target="../media/image177.jpeg"/><Relationship Id="rId7" Type="http://schemas.openxmlformats.org/officeDocument/2006/relationships/image" Target="../media/image181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jpeg"/><Relationship Id="rId5" Type="http://schemas.openxmlformats.org/officeDocument/2006/relationships/image" Target="../media/image179.jpeg"/><Relationship Id="rId10" Type="http://schemas.openxmlformats.org/officeDocument/2006/relationships/image" Target="../media/image184.jpeg"/><Relationship Id="rId4" Type="http://schemas.openxmlformats.org/officeDocument/2006/relationships/image" Target="../media/image178.jpeg"/><Relationship Id="rId9" Type="http://schemas.openxmlformats.org/officeDocument/2006/relationships/image" Target="../media/image18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7" Type="http://schemas.openxmlformats.org/officeDocument/2006/relationships/image" Target="../media/image190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jpeg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jpeg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2D505F88-59EA-4F47-9F86-DE290BB74952}"/>
              </a:ext>
            </a:extLst>
          </p:cNvPr>
          <p:cNvSpPr/>
          <p:nvPr/>
        </p:nvSpPr>
        <p:spPr>
          <a:xfrm>
            <a:off x="20482" y="1925019"/>
            <a:ext cx="10334350" cy="3789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x-none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ВІТ </a:t>
            </a:r>
          </a:p>
          <a:p>
            <a:pPr lvl="0" algn="ctr">
              <a:lnSpc>
                <a:spcPct val="150000"/>
              </a:lnSpc>
            </a:pPr>
            <a:r>
              <a:rPr lang="uk-UA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ВИКОНАННЯ ПРОГРАМИ РОЗВИТКУ БРОВАРСЬКОЇ МІСЬКРАЙОННОЇ ОРГАНІЗАЦІЇ</a:t>
            </a:r>
          </a:p>
          <a:p>
            <a:pPr lvl="0" algn="ctr">
              <a:lnSpc>
                <a:spcPct val="150000"/>
              </a:lnSpc>
            </a:pPr>
            <a:r>
              <a:rPr lang="uk-UA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ТОВАРИСТВА ЧЕРВОНОГО ХРЕСТА УКРАЇНИ </a:t>
            </a:r>
          </a:p>
          <a:p>
            <a:pPr lvl="0" algn="ctr">
              <a:lnSpc>
                <a:spcPct val="150000"/>
              </a:lnSpc>
            </a:pPr>
            <a:r>
              <a:rPr lang="uk-UA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2017-2021 РОКИ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51408A0-F185-44A4-99BD-F03C4F747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550" y="232744"/>
            <a:ext cx="2151038" cy="21510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5DCCBE1-0B15-4497-B595-66385886A826}"/>
              </a:ext>
            </a:extLst>
          </p:cNvPr>
          <p:cNvSpPr txBox="1"/>
          <p:nvPr/>
        </p:nvSpPr>
        <p:spPr>
          <a:xfrm>
            <a:off x="7751390" y="6075709"/>
            <a:ext cx="42673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Керівник: </a:t>
            </a:r>
          </a:p>
          <a:p>
            <a:r>
              <a:rPr lang="uk-UA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Ярич</a:t>
            </a:r>
            <a:r>
              <a:rPr lang="uk-UA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Людмила Петрівна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A35AB2E-6595-4AAF-90DD-FC22513AE0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412" t="25185" b="4851"/>
          <a:stretch/>
        </p:blipFill>
        <p:spPr>
          <a:xfrm rot="5400000">
            <a:off x="9314408" y="722823"/>
            <a:ext cx="2934660" cy="215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607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758F9C-B431-4379-B2EA-9690D182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629" y="69570"/>
            <a:ext cx="9217025" cy="1109596"/>
          </a:xfrm>
        </p:spPr>
        <p:txBody>
          <a:bodyPr>
            <a:noAutofit/>
          </a:bodyPr>
          <a:lstStyle/>
          <a:p>
            <a:pPr algn="ctr"/>
            <a:r>
              <a:rPr lang="uk-UA" sz="28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Єдине додаткове джерело фінансування </a:t>
            </a:r>
            <a:br>
              <a:rPr lang="uk-UA" sz="28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червоного хреста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4">
            <a:extLst>
              <a:ext uri="{FF2B5EF4-FFF2-40B4-BE49-F238E27FC236}">
                <a16:creationId xmlns:a16="http://schemas.microsoft.com/office/drawing/2014/main" xmlns="" id="{A906E128-1F2A-455C-A215-B62FB8050C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587" r="16183"/>
          <a:stretch/>
        </p:blipFill>
        <p:spPr>
          <a:xfrm>
            <a:off x="7895406" y="891133"/>
            <a:ext cx="1512168" cy="185223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F4317CE-3F60-4F78-8F52-D7D52F049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566" y="1179166"/>
            <a:ext cx="5376815" cy="47099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A47C845-DDCA-4505-AA04-C7472508D6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155" r="23750"/>
          <a:stretch/>
        </p:blipFill>
        <p:spPr>
          <a:xfrm>
            <a:off x="6037545" y="3267396"/>
            <a:ext cx="5749756" cy="338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46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758F9C-B431-4379-B2EA-9690D182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11" y="201311"/>
            <a:ext cx="10392430" cy="657803"/>
          </a:xfrm>
        </p:spPr>
        <p:txBody>
          <a:bodyPr>
            <a:noAutofit/>
          </a:bodyPr>
          <a:lstStyle/>
          <a:p>
            <a:r>
              <a:rPr lang="uk-UA" sz="32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Наші спонсори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11">
            <a:extLst>
              <a:ext uri="{FF2B5EF4-FFF2-40B4-BE49-F238E27FC236}">
                <a16:creationId xmlns:a16="http://schemas.microsoft.com/office/drawing/2014/main" xmlns="" id="{4107DE89-D38D-41C0-AD52-20788AEDDA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812" y="929207"/>
            <a:ext cx="3000557" cy="2050381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BB53D72-4586-4531-9BEA-1263FF6F5B6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6440" y="5051736"/>
            <a:ext cx="3310376" cy="18598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876205F-5394-4CB1-82AC-382B84BC88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933" y="2878909"/>
            <a:ext cx="3897887" cy="1719656"/>
          </a:xfrm>
          <a:prstGeom prst="rect">
            <a:avLst/>
          </a:prstGeom>
        </p:spPr>
      </p:pic>
      <p:pic>
        <p:nvPicPr>
          <p:cNvPr id="12" name="Объект 4">
            <a:extLst>
              <a:ext uri="{FF2B5EF4-FFF2-40B4-BE49-F238E27FC236}">
                <a16:creationId xmlns:a16="http://schemas.microsoft.com/office/drawing/2014/main" xmlns="" id="{904A40FE-71E9-4699-8FA0-99601F146C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70438" y="1332048"/>
            <a:ext cx="4233528" cy="225733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F574966-C813-429E-870C-087162D9AF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06079" y="3703557"/>
            <a:ext cx="3897887" cy="21925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85FF04B-738E-447C-AEDD-C4C27902D4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8005" y="3411413"/>
            <a:ext cx="3101115" cy="206741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2742F75-8658-4A65-B158-AF2630E3A9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1879" b="55482"/>
          <a:stretch/>
        </p:blipFill>
        <p:spPr>
          <a:xfrm>
            <a:off x="7906079" y="6045302"/>
            <a:ext cx="3897888" cy="1167957"/>
          </a:xfrm>
          <a:prstGeom prst="rect">
            <a:avLst/>
          </a:prstGeom>
        </p:spPr>
      </p:pic>
      <p:pic>
        <p:nvPicPr>
          <p:cNvPr id="1026" name="Picture 2" descr="Комбинат «Тепличный»">
            <a:extLst>
              <a:ext uri="{FF2B5EF4-FFF2-40B4-BE49-F238E27FC236}">
                <a16:creationId xmlns:a16="http://schemas.microsoft.com/office/drawing/2014/main" xmlns="" id="{047D260A-E735-4DB2-853E-FC746F467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8820" y="673785"/>
            <a:ext cx="3459485" cy="259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ТОВАРИСТВО З ОБМЕЖЕНОЮ ВІДПОВІДАЛЬНІСТЮ &amp;quot;КНЯЖИЙ ХЛІБ&amp;quot; - #37175974 - Основна  інформація - Clarity Project">
            <a:extLst>
              <a:ext uri="{FF2B5EF4-FFF2-40B4-BE49-F238E27FC236}">
                <a16:creationId xmlns:a16="http://schemas.microsoft.com/office/drawing/2014/main" xmlns="" id="{041C9E28-8D8F-49E3-882A-04BA6446C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6411" b="47160"/>
          <a:stretch/>
        </p:blipFill>
        <p:spPr bwMode="auto">
          <a:xfrm>
            <a:off x="4048820" y="5801593"/>
            <a:ext cx="3682337" cy="138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25641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E24DA69-ABBE-4AE5-8B4F-95CDE4D26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246" y="165278"/>
            <a:ext cx="10170488" cy="1397235"/>
          </a:xfrm>
        </p:spPr>
        <p:txBody>
          <a:bodyPr>
            <a:noAutofit/>
          </a:bodyPr>
          <a:lstStyle/>
          <a:p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ЩОРІНО ПРОВОДТЬСЯ ВСЕУКРАЇНСЬКИЙ МІСЯЧНИК «ЧЕРВОНОГО ХРЕСТА» (весною) ТА ВСЕУКРАЇНСЬКА БЛАГОДІЙНА АКЦІЯ «МИЛОСЕРДЯ» (восени)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52C730E-081A-4B41-BC43-6CB93F12A5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538"/>
          <a:stretch/>
        </p:blipFill>
        <p:spPr>
          <a:xfrm>
            <a:off x="262558" y="1562513"/>
            <a:ext cx="2503734" cy="26193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82918A1-081C-4EF6-B7E6-2E61F1D3A9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72442" y="1576424"/>
            <a:ext cx="2561211" cy="19209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8DD9B37-5498-48C6-BEA4-272734234E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56123" y="1576424"/>
            <a:ext cx="2561211" cy="192090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B7B8354-3110-41E3-9402-6D3FF6AC15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9959" y="4274687"/>
            <a:ext cx="2126512" cy="283535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455B297-28FC-4C98-BA37-9BFB168A76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6292" y="4161399"/>
            <a:ext cx="2126512" cy="283535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37E7C631-AC16-4425-A9C2-4ABF3A55EB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8550" y="4159103"/>
            <a:ext cx="2126513" cy="283535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7A64DA62-8D03-4AEB-8D79-E2BE7D918E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58171" y="4141075"/>
            <a:ext cx="2126513" cy="283535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E0E1BA5F-233E-4B10-8B63-259B866FAE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87792" y="3627437"/>
            <a:ext cx="2253460" cy="169009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4E471615-1180-40B6-A80D-2CD87F075FE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20430" y="5426252"/>
            <a:ext cx="2253460" cy="1690095"/>
          </a:xfrm>
          <a:prstGeom prst="rect">
            <a:avLst/>
          </a:prstGeom>
        </p:spPr>
      </p:pic>
      <p:pic>
        <p:nvPicPr>
          <p:cNvPr id="14" name="Рисунок 13" descr="IMG20211013111027.jpg"/>
          <p:cNvPicPr>
            <a:picLocks noChangeAspect="1"/>
          </p:cNvPicPr>
          <p:nvPr/>
        </p:nvPicPr>
        <p:blipFill>
          <a:blip r:embed="rId11" cstate="print"/>
          <a:srcRect t="5028" b="14524"/>
          <a:stretch>
            <a:fillRect/>
          </a:stretch>
        </p:blipFill>
        <p:spPr>
          <a:xfrm>
            <a:off x="3166248" y="1555735"/>
            <a:ext cx="2286016" cy="245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0246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4D8DC0-742A-4017-81E6-8160CBD11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14" y="243061"/>
            <a:ext cx="8595549" cy="750311"/>
          </a:xfrm>
        </p:spPr>
        <p:txBody>
          <a:bodyPr>
            <a:normAutofit/>
          </a:bodyPr>
          <a:lstStyle/>
          <a:p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ЗАХОДИ ДО МІЖНАРОДНОГО ДНЯ ІНВАЛІДІВ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329639F-FC47-4AAF-AE79-4599C1867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558" y="925631"/>
            <a:ext cx="2134367" cy="28458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BCE81BB-5976-4735-8945-0F708A40A9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574" y="4035483"/>
            <a:ext cx="2232248" cy="29763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1208C8D-9CF9-4F6E-A7CF-DB6B2208A2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0980" y="925631"/>
            <a:ext cx="4266649" cy="284582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7B60C58-2C45-43EF-BCC6-B235DE5281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0981" y="4165993"/>
            <a:ext cx="4266649" cy="284582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5BCAE8A-9C8F-4B8A-8778-18B863FC3E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79619" y="925630"/>
            <a:ext cx="4165088" cy="277808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A10DDEA-97C4-4868-BD0B-3FFBB48456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1850" y="4165992"/>
            <a:ext cx="4266650" cy="284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4313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758F9C-B431-4379-B2EA-9690D182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14" y="247711"/>
            <a:ext cx="7704856" cy="65780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Пункти обігріву у зимовий період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4072394-C0DD-4807-BE41-DD5040514F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841"/>
          <a:stretch/>
        </p:blipFill>
        <p:spPr>
          <a:xfrm>
            <a:off x="121911" y="952562"/>
            <a:ext cx="3600400" cy="21052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05DE8F9-D1DE-4029-BE7D-27250DFDDF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135" b="13919"/>
          <a:stretch/>
        </p:blipFill>
        <p:spPr>
          <a:xfrm>
            <a:off x="7079928" y="4476673"/>
            <a:ext cx="4084715" cy="27508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8F6FB1F-D31B-4149-887E-230291F22C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6555" y="3298719"/>
            <a:ext cx="4944595" cy="370844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C685032-81C9-4AAB-BA87-9D43A5E84A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5166" y="1020308"/>
            <a:ext cx="4200700" cy="315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8865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E52DD7-2902-43E4-97E7-2EC27D7EC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50" y="130129"/>
            <a:ext cx="12141750" cy="1397235"/>
          </a:xfrm>
        </p:spPr>
        <p:txBody>
          <a:bodyPr>
            <a:normAutofit/>
          </a:bodyPr>
          <a:lstStyle/>
          <a:p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ЛЮТОГО У ВСЬОМУ СВІТІ ВІДЗНАЧАЄТЬСЯ МІЖНАРОДНИЙ ДЕНЬ ОНКОХВОРОЇ ДИТИНИ </a:t>
            </a:r>
            <a:r>
              <a:rPr lang="uk-UA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InternationalChildhoodCancerDay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ICCD).</a:t>
            </a:r>
            <a:endParaRPr lang="uk-UA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529B540-7B3D-47EE-AAE1-65AB628A63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566" y="1251173"/>
            <a:ext cx="2634926" cy="19712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B54436E-FDE0-48AC-96D5-C061E52C40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707262" y="4606528"/>
            <a:ext cx="2998874" cy="224915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369FE7C-34AF-4C47-BAD7-592FD47F6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9475" y="3526346"/>
            <a:ext cx="3116182" cy="233129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C6C2175-0A1C-4C04-A01E-30514C549E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800"/>
          <a:stretch/>
        </p:blipFill>
        <p:spPr>
          <a:xfrm>
            <a:off x="5951190" y="4415411"/>
            <a:ext cx="2969450" cy="270933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7F4AA59-4B87-4ED9-9720-56959B7BEB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63153" y="1229921"/>
            <a:ext cx="3621499" cy="270933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3B8EAF1-46BA-4A44-BC00-72FE1AE9B4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57581" y="1229921"/>
            <a:ext cx="3982680" cy="297954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658AE86E-E6BC-4C44-A558-C858E4AD74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8794" y="3949485"/>
            <a:ext cx="1748470" cy="233129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AC23EE6E-DD2C-4F7E-AB68-6BB411087D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82784" y="5305228"/>
            <a:ext cx="2432104" cy="181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8478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1A719C-23C4-4577-A42C-2083BE584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598" y="387078"/>
            <a:ext cx="8595549" cy="720080"/>
          </a:xfrm>
        </p:spPr>
        <p:txBody>
          <a:bodyPr>
            <a:normAutofit/>
          </a:bodyPr>
          <a:lstStyle/>
          <a:p>
            <a:r>
              <a:rPr lang="uk-UA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МІЖНАРОДНИЙ ДЕНЬ ЗАХИСТУ ДІТЕЙ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851EBBE-87C8-49C6-B7A7-68B076BDB2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582" y="1107158"/>
            <a:ext cx="3540439" cy="2655329"/>
          </a:xfrm>
          <a:prstGeom prst="rect">
            <a:avLst/>
          </a:prstGeom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xmlns="" id="{5BC4E2D0-6D1D-4215-B822-41CD2DF272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66380" y="4198941"/>
            <a:ext cx="3997270" cy="2655329"/>
          </a:xfrm>
          <a:prstGeom prst="rect">
            <a:avLst/>
          </a:prstGeom>
        </p:spPr>
      </p:pic>
      <p:pic>
        <p:nvPicPr>
          <p:cNvPr id="8" name="Рисунок 7" descr="31.jpg"/>
          <p:cNvPicPr>
            <a:picLocks noChangeAspect="1"/>
          </p:cNvPicPr>
          <p:nvPr/>
        </p:nvPicPr>
        <p:blipFill>
          <a:blip r:embed="rId4"/>
          <a:srcRect t="12135"/>
          <a:stretch>
            <a:fillRect/>
          </a:stretch>
        </p:blipFill>
        <p:spPr>
          <a:xfrm>
            <a:off x="665918" y="3984627"/>
            <a:ext cx="2649140" cy="3103559"/>
          </a:xfrm>
          <a:prstGeom prst="rect">
            <a:avLst/>
          </a:prstGeom>
        </p:spPr>
      </p:pic>
      <p:pic>
        <p:nvPicPr>
          <p:cNvPr id="9" name="Рисунок 8" descr="74.jpg"/>
          <p:cNvPicPr>
            <a:picLocks noChangeAspect="1"/>
          </p:cNvPicPr>
          <p:nvPr/>
        </p:nvPicPr>
        <p:blipFill>
          <a:blip r:embed="rId5" cstate="print"/>
          <a:srcRect t="7396"/>
          <a:stretch>
            <a:fillRect/>
          </a:stretch>
        </p:blipFill>
        <p:spPr>
          <a:xfrm>
            <a:off x="7523966" y="984231"/>
            <a:ext cx="2880006" cy="3556000"/>
          </a:xfrm>
          <a:prstGeom prst="rect">
            <a:avLst/>
          </a:prstGeom>
        </p:spPr>
      </p:pic>
      <p:pic>
        <p:nvPicPr>
          <p:cNvPr id="10" name="Рисунок 9" descr="7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37884" y="1055669"/>
            <a:ext cx="2131215" cy="284162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029FF22-1C6C-464F-8037-EC8354050C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52726" y="3127371"/>
            <a:ext cx="2857520" cy="3810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0338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758F9C-B431-4379-B2EA-9690D182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58" y="183724"/>
            <a:ext cx="11140336" cy="657803"/>
          </a:xfrm>
        </p:spPr>
        <p:txBody>
          <a:bodyPr>
            <a:noAutofit/>
          </a:bodyPr>
          <a:lstStyle/>
          <a:p>
            <a:r>
              <a:rPr lang="uk-UA" sz="2800" b="1" cap="all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Благодійний забіг на День Незалежності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9873FD7-DB64-4A12-ABBD-B821117A4A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042" y="3627437"/>
            <a:ext cx="4603471" cy="345260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3CA6AE2-C1F3-4401-BBC4-4A8AD94AC5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9652" y="698479"/>
            <a:ext cx="3296642" cy="439552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5FD8B3E5-4D98-4DBA-A062-E5A624896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91150" y="4707557"/>
            <a:ext cx="3672408" cy="2458473"/>
          </a:xfrm>
          <a:prstGeom prst="rect">
            <a:avLst/>
          </a:prstGeom>
        </p:spPr>
      </p:pic>
      <p:pic>
        <p:nvPicPr>
          <p:cNvPr id="6" name="Рисунок 5" descr="47.jpg"/>
          <p:cNvPicPr>
            <a:picLocks noChangeAspect="1"/>
          </p:cNvPicPr>
          <p:nvPr/>
        </p:nvPicPr>
        <p:blipFill>
          <a:blip r:embed="rId5" cstate="print"/>
          <a:srcRect b="10669"/>
          <a:stretch>
            <a:fillRect/>
          </a:stretch>
        </p:blipFill>
        <p:spPr>
          <a:xfrm>
            <a:off x="237290" y="698479"/>
            <a:ext cx="2399107" cy="2857520"/>
          </a:xfrm>
          <a:prstGeom prst="rect">
            <a:avLst/>
          </a:prstGeom>
        </p:spPr>
      </p:pic>
      <p:pic>
        <p:nvPicPr>
          <p:cNvPr id="7" name="Рисунок 6" descr="48.jpg"/>
          <p:cNvPicPr>
            <a:picLocks noChangeAspect="1"/>
          </p:cNvPicPr>
          <p:nvPr/>
        </p:nvPicPr>
        <p:blipFill>
          <a:blip r:embed="rId6" cstate="print"/>
          <a:srcRect t="9375"/>
          <a:stretch>
            <a:fillRect/>
          </a:stretch>
        </p:blipFill>
        <p:spPr>
          <a:xfrm>
            <a:off x="3880628" y="769917"/>
            <a:ext cx="2428892" cy="293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7128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758F9C-B431-4379-B2EA-9690D182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918" y="251960"/>
            <a:ext cx="4706072" cy="657803"/>
          </a:xfrm>
        </p:spPr>
        <p:txBody>
          <a:bodyPr>
            <a:noAutofit/>
          </a:bodyPr>
          <a:lstStyle/>
          <a:p>
            <a:r>
              <a:rPr lang="uk-UA" sz="28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з молоддю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F8FB27D-32AB-47F0-801D-7C7EE77C0D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74107" y="3783074"/>
            <a:ext cx="4479850" cy="33598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396CA42-A1F1-48C3-BB08-2EFCC74D4B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608" y="909763"/>
            <a:ext cx="3155508" cy="236663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A45343E-C388-42CB-B034-F7963CEBC5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05"/>
          <a:stretch>
            <a:fillRect/>
          </a:stretch>
        </p:blipFill>
        <p:spPr>
          <a:xfrm>
            <a:off x="5237950" y="4841883"/>
            <a:ext cx="2245040" cy="21342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E4AE3D3-BDB9-4089-B61B-5D6D3D3E25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7683" y="456995"/>
            <a:ext cx="4208471" cy="3156353"/>
          </a:xfrm>
          <a:prstGeom prst="rect">
            <a:avLst/>
          </a:prstGeom>
        </p:spPr>
      </p:pic>
      <p:pic>
        <p:nvPicPr>
          <p:cNvPr id="11" name="Рисунок 10" descr="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0166" y="3555999"/>
            <a:ext cx="4693707" cy="352028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C0152FE-50A2-4D0B-8D90-4C996138B1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3438" y="1198545"/>
            <a:ext cx="3816331" cy="286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7474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758F9C-B431-4379-B2EA-9690D182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038" y="165221"/>
            <a:ext cx="8882536" cy="1085952"/>
          </a:xfrm>
        </p:spPr>
        <p:txBody>
          <a:bodyPr>
            <a:noAutofit/>
          </a:bodyPr>
          <a:lstStyle/>
          <a:p>
            <a:pPr algn="ctr"/>
            <a:r>
              <a:rPr lang="uk-UA" sz="28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Допомога дітям-сиротам броварського професійного ліцею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F98AB93-8B16-4B5D-8B5C-C129B1D094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18638" y="963141"/>
            <a:ext cx="3553233" cy="473764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245BAF3-19EC-40AF-86DB-C0F71B7B9E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542" y="1086239"/>
            <a:ext cx="3600166" cy="27001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732879B-9BE0-47E1-ADB3-4D8B3F2E43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47"/>
          <a:stretch/>
        </p:blipFill>
        <p:spPr>
          <a:xfrm>
            <a:off x="228626" y="3956476"/>
            <a:ext cx="4292531" cy="297320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C42C3F21-BD9A-44EB-899A-FE57281838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61" r="4171" b="18771"/>
          <a:stretch/>
        </p:blipFill>
        <p:spPr>
          <a:xfrm>
            <a:off x="3838873" y="1086239"/>
            <a:ext cx="4595059" cy="31394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1EF3D284-6656-49A6-A17A-9FE0B3D6FF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356" b="21476"/>
          <a:stretch/>
        </p:blipFill>
        <p:spPr>
          <a:xfrm>
            <a:off x="4636151" y="4377131"/>
            <a:ext cx="3767493" cy="264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2169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BF56473-F526-4D8E-B1E5-4F4342457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НОРМАТИВНА БАЗА: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67667A4-8B06-4624-8CCB-6B0C0D927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246" y="1899245"/>
            <a:ext cx="10674544" cy="4105355"/>
          </a:xfrm>
        </p:spPr>
        <p:txBody>
          <a:bodyPr>
            <a:normAutofit lnSpcReduction="10000"/>
          </a:bodyPr>
          <a:lstStyle/>
          <a:p>
            <a:r>
              <a:rPr lang="uk-UA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 України «Про товариство Червоного Хреста України»;</a:t>
            </a:r>
          </a:p>
          <a:p>
            <a:r>
              <a:rPr lang="uk-UA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 України «Про благодійність та благодійні організації»;</a:t>
            </a:r>
          </a:p>
          <a:p>
            <a:r>
              <a:rPr lang="uk-UA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Статут Товариства Червоного Хреста;</a:t>
            </a:r>
          </a:p>
          <a:p>
            <a:r>
              <a:rPr lang="uk-UA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Положення Броварської міськрайонної організації Товариства Червоного Хреста України.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19354053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>
            <a:extLst>
              <a:ext uri="{FF2B5EF4-FFF2-40B4-BE49-F238E27FC236}">
                <a16:creationId xmlns:a16="http://schemas.microsoft.com/office/drawing/2014/main" xmlns="" id="{E2B79C59-A3D3-4463-9654-DE7D09D34BF1}"/>
              </a:ext>
            </a:extLst>
          </p:cNvPr>
          <p:cNvSpPr txBox="1">
            <a:spLocks/>
          </p:cNvSpPr>
          <p:nvPr/>
        </p:nvSpPr>
        <p:spPr>
          <a:xfrm>
            <a:off x="2566736" y="33333"/>
            <a:ext cx="6560380" cy="1209146"/>
          </a:xfrm>
          <a:prstGeom prst="rect">
            <a:avLst/>
          </a:prstGeom>
        </p:spPr>
        <p:txBody>
          <a:bodyPr vert="horz" lIns="100776" tIns="50388" rIns="100776" bIns="50388" rtlCol="0" anchor="ctr">
            <a:normAutofit/>
          </a:bodyPr>
          <a:lstStyle>
            <a:lvl1pPr algn="ctr" defTabSz="100776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28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Допомога Дитячим будинкам</a:t>
            </a:r>
          </a:p>
          <a:p>
            <a:pPr algn="l"/>
            <a:r>
              <a:rPr lang="uk-UA" sz="28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«Надія» і «Сонячне сяйво»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Объект 4">
            <a:extLst>
              <a:ext uri="{FF2B5EF4-FFF2-40B4-BE49-F238E27FC236}">
                <a16:creationId xmlns:a16="http://schemas.microsoft.com/office/drawing/2014/main" xmlns="" id="{1E00F3A9-E5BC-4B79-9EF6-1EB250E563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8078" y="1242479"/>
            <a:ext cx="4538937" cy="2694994"/>
          </a:xfr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7491BA10-4491-4C35-82CD-DB282CCA47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5485" y="1084981"/>
            <a:ext cx="4791100" cy="269499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C236B16-42C5-4FDB-BA1D-90995CA542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1645"/>
          <a:stretch/>
        </p:blipFill>
        <p:spPr>
          <a:xfrm>
            <a:off x="171893" y="4251990"/>
            <a:ext cx="3042993" cy="243455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D1E2A252-BC0E-44B3-8F86-D23EEEA086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6693" y="2935657"/>
            <a:ext cx="3836706" cy="255315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C899BDBC-5973-495A-A7BF-58CDD2EF37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37828" y="3937473"/>
            <a:ext cx="4394507" cy="293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27661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758F9C-B431-4379-B2EA-9690D182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96" y="157882"/>
            <a:ext cx="10971372" cy="65780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Гуманітарні ярмарки в територіальній громаді броварського району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76D2C39-FF51-4507-AA4D-255DF87144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6937" y="1022609"/>
            <a:ext cx="3614991" cy="271124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9D92815-8935-4D2F-A82F-DD1D6BE912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26937" y="4131493"/>
            <a:ext cx="3704057" cy="2778042"/>
          </a:xfrm>
          <a:prstGeom prst="rect">
            <a:avLst/>
          </a:prstGeom>
        </p:spPr>
      </p:pic>
      <p:pic>
        <p:nvPicPr>
          <p:cNvPr id="11" name="Рисунок 10" descr="DSC_9798.JPG"/>
          <p:cNvPicPr>
            <a:picLocks noChangeAspect="1"/>
          </p:cNvPicPr>
          <p:nvPr/>
        </p:nvPicPr>
        <p:blipFill>
          <a:blip r:embed="rId4" cstate="print"/>
          <a:srcRect l="6122" t="3321" r="4082"/>
          <a:stretch>
            <a:fillRect/>
          </a:stretch>
        </p:blipFill>
        <p:spPr>
          <a:xfrm>
            <a:off x="165852" y="1127107"/>
            <a:ext cx="3441059" cy="2476495"/>
          </a:xfrm>
          <a:prstGeom prst="rect">
            <a:avLst/>
          </a:prstGeom>
        </p:spPr>
      </p:pic>
      <p:pic>
        <p:nvPicPr>
          <p:cNvPr id="13" name="Рисунок 12" descr="DSC_98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1604" y="4239669"/>
            <a:ext cx="3857652" cy="2578644"/>
          </a:xfrm>
          <a:prstGeom prst="rect">
            <a:avLst/>
          </a:prstGeom>
        </p:spPr>
      </p:pic>
      <p:pic>
        <p:nvPicPr>
          <p:cNvPr id="15" name="Рисунок 14" descr="DSC_993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52132" y="4270379"/>
            <a:ext cx="3749638" cy="2506443"/>
          </a:xfrm>
          <a:prstGeom prst="rect">
            <a:avLst/>
          </a:prstGeom>
        </p:spPr>
      </p:pic>
      <p:pic>
        <p:nvPicPr>
          <p:cNvPr id="17" name="Рисунок 16" descr="DSC_997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80628" y="1127107"/>
            <a:ext cx="4286280" cy="286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7118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>
            <a:extLst>
              <a:ext uri="{FF2B5EF4-FFF2-40B4-BE49-F238E27FC236}">
                <a16:creationId xmlns:a16="http://schemas.microsoft.com/office/drawing/2014/main" xmlns="" id="{360A6A0A-1C01-4738-9379-768089B32F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257"/>
          <a:stretch/>
        </p:blipFill>
        <p:spPr>
          <a:xfrm>
            <a:off x="2737620" y="5127635"/>
            <a:ext cx="1945178" cy="19354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099F61B-272C-4386-A789-3896406A19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8728" y="341289"/>
            <a:ext cx="3482262" cy="261169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572CB26-27B5-4D2B-81AD-F45E464768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414" y="3341685"/>
            <a:ext cx="2518190" cy="3357586"/>
          </a:xfrm>
          <a:prstGeom prst="rect">
            <a:avLst/>
          </a:prstGeom>
        </p:spPr>
      </p:pic>
      <p:pic>
        <p:nvPicPr>
          <p:cNvPr id="8" name="Рисунок 7" descr="20200909_09564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81024" y="555603"/>
            <a:ext cx="4643470" cy="2611952"/>
          </a:xfrm>
          <a:prstGeom prst="rect">
            <a:avLst/>
          </a:prstGeom>
        </p:spPr>
      </p:pic>
      <p:pic>
        <p:nvPicPr>
          <p:cNvPr id="9" name="Рисунок 8" descr="IMG-0fc2cfc6e456d2c5adb92db12c04ffd8-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23636" y="4109509"/>
            <a:ext cx="4000528" cy="2992895"/>
          </a:xfrm>
          <a:prstGeom prst="rect">
            <a:avLst/>
          </a:prstGeom>
        </p:spPr>
      </p:pic>
      <p:pic>
        <p:nvPicPr>
          <p:cNvPr id="10" name="Рисунок 9" descr="IMG-418f42f4473093a1682572e7daf724bc-V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167040" y="3341685"/>
            <a:ext cx="2820666" cy="3770314"/>
          </a:xfrm>
          <a:prstGeom prst="rect">
            <a:avLst/>
          </a:prstGeom>
        </p:spPr>
      </p:pic>
      <p:pic>
        <p:nvPicPr>
          <p:cNvPr id="11" name="Рисунок 10" descr="IMG2021081010523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23505" y="412727"/>
            <a:ext cx="2720578" cy="362743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2FF1C0A-6E32-49B6-B841-7B6000182BD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5880"/>
          <a:stretch/>
        </p:blipFill>
        <p:spPr>
          <a:xfrm>
            <a:off x="2737620" y="3127371"/>
            <a:ext cx="1853185" cy="183145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CD1F6F3-54CC-4A74-9EBF-F8F25B8E2113}"/>
              </a:ext>
            </a:extLst>
          </p:cNvPr>
          <p:cNvSpPr/>
          <p:nvPr/>
        </p:nvSpPr>
        <p:spPr>
          <a:xfrm>
            <a:off x="118542" y="111370"/>
            <a:ext cx="111605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uk-UA" sz="2800" b="1" i="0" u="none" strike="noStrike" kern="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ПРОФІЛАКТИКА РОЗПОВСЮДЖЕННЯ НАРКОМАНІЇ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uk-UA" sz="2800" b="1" i="0" u="none" strike="noStrike" kern="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ТА ВІЛ-інфекції</a:t>
            </a:r>
            <a:endParaRPr kumimoji="0" lang="uk-U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D:\Фото БМРО ТЧХУ\фото\DSC04442.JPG">
            <a:extLst>
              <a:ext uri="{FF2B5EF4-FFF2-40B4-BE49-F238E27FC236}">
                <a16:creationId xmlns:a16="http://schemas.microsoft.com/office/drawing/2014/main" xmlns="" id="{49302B83-AB76-4BED-9503-7C294093F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75326" y="1131798"/>
            <a:ext cx="4392488" cy="35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C:\Documents and Settings\admin\Рабочий стол\Лариса\Фото\Новая папка\Фото0559.jpg">
            <a:extLst>
              <a:ext uri="{FF2B5EF4-FFF2-40B4-BE49-F238E27FC236}">
                <a16:creationId xmlns:a16="http://schemas.microsoft.com/office/drawing/2014/main" xmlns="" id="{36EF9BB7-D014-4857-8C8E-0F2977AEC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8662" y="4744406"/>
            <a:ext cx="3456383" cy="248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C:\Documents and Settings\admin\Рабочий стол\Лариса\Мои рисунки\s69447682.jpg">
            <a:extLst>
              <a:ext uri="{FF2B5EF4-FFF2-40B4-BE49-F238E27FC236}">
                <a16:creationId xmlns:a16="http://schemas.microsoft.com/office/drawing/2014/main" xmlns="" id="{F308EAA9-ADC1-425C-9FDE-1F5DA84A08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041"/>
          <a:stretch/>
        </p:blipFill>
        <p:spPr bwMode="auto">
          <a:xfrm>
            <a:off x="5379753" y="4713608"/>
            <a:ext cx="3591146" cy="25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3C716824-669B-4CDB-9F23-EC9C7B05D7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558" y="1179165"/>
            <a:ext cx="5112568" cy="340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02544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758F9C-B431-4379-B2EA-9690D182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33" y="171053"/>
            <a:ext cx="12215445" cy="657803"/>
          </a:xfrm>
        </p:spPr>
        <p:txBody>
          <a:bodyPr>
            <a:noAutofit/>
          </a:bodyPr>
          <a:lstStyle/>
          <a:p>
            <a:pPr algn="ctr"/>
            <a:r>
              <a:rPr lang="uk-UA" sz="28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Центри по навчанню населення надання</a:t>
            </a:r>
            <a:br>
              <a:rPr lang="uk-UA" sz="28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першої допомоги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4">
            <a:extLst>
              <a:ext uri="{FF2B5EF4-FFF2-40B4-BE49-F238E27FC236}">
                <a16:creationId xmlns:a16="http://schemas.microsoft.com/office/drawing/2014/main" xmlns="" id="{2E9097DF-742C-4A21-B1B4-DB0E6E37B7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352" y="836471"/>
            <a:ext cx="3832167" cy="2552007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3982802-3FB7-4922-90CD-6674E8B03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1413" y="1238996"/>
            <a:ext cx="3830379" cy="25535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8CCE9A6-3855-4ED0-8467-D17DECA260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70122" y="828856"/>
            <a:ext cx="3712893" cy="25535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6ECAA08-68BE-4B17-A5B3-2078044BA1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10" r="8559"/>
          <a:stretch/>
        </p:blipFill>
        <p:spPr>
          <a:xfrm>
            <a:off x="157643" y="4131493"/>
            <a:ext cx="3705399" cy="266083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CCB65D5-BA01-4282-A6E1-7D87BA9A5C1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734"/>
          <a:stretch/>
        </p:blipFill>
        <p:spPr>
          <a:xfrm>
            <a:off x="4255067" y="3987477"/>
            <a:ext cx="3791865" cy="253119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B7F47B1-ABA3-4CDD-8D3A-12078CD7FE1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0367"/>
          <a:stretch/>
        </p:blipFill>
        <p:spPr>
          <a:xfrm>
            <a:off x="8438958" y="4166709"/>
            <a:ext cx="3575219" cy="252539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813414D-CD94-47EA-ACB0-7D6292DC3C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5046" y="6009043"/>
            <a:ext cx="2134766" cy="120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04071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758F9C-B431-4379-B2EA-9690D182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574" y="243061"/>
            <a:ext cx="9001000" cy="657803"/>
          </a:xfrm>
        </p:spPr>
        <p:txBody>
          <a:bodyPr>
            <a:noAutofit/>
          </a:bodyPr>
          <a:lstStyle/>
          <a:p>
            <a:r>
              <a:rPr lang="uk-UA" sz="28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Робота в карантинний період на </a:t>
            </a:r>
            <a:r>
              <a:rPr lang="en-US" sz="2800" b="1" cap="all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</a:t>
            </a:r>
            <a:r>
              <a:rPr lang="uk-UA" sz="28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-19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FEEB236-5CB8-44A1-8F86-FB59A0A7D8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381" y="930250"/>
            <a:ext cx="3139250" cy="41856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897B164-8B97-44D4-B012-3B96C10ABC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92576" y="1061834"/>
            <a:ext cx="5229996" cy="39224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67306C1-F76E-48B6-80EE-50D844CFF0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52000" y="1555735"/>
            <a:ext cx="3818608" cy="5091478"/>
          </a:xfrm>
          <a:prstGeom prst="rect">
            <a:avLst/>
          </a:prstGeom>
        </p:spPr>
      </p:pic>
      <p:pic>
        <p:nvPicPr>
          <p:cNvPr id="11" name="Объект 13">
            <a:extLst>
              <a:ext uri="{FF2B5EF4-FFF2-40B4-BE49-F238E27FC236}">
                <a16:creationId xmlns:a16="http://schemas.microsoft.com/office/drawing/2014/main" xmlns="" id="{3E20D223-ADA9-4EA5-8961-A4683DA411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94"/>
          <a:stretch/>
        </p:blipFill>
        <p:spPr>
          <a:xfrm rot="5400000">
            <a:off x="670985" y="5195195"/>
            <a:ext cx="2054042" cy="1895486"/>
          </a:xfrm>
          <a:prstGeom prst="rect">
            <a:avLst/>
          </a:prstGeom>
        </p:spPr>
      </p:pic>
      <p:pic>
        <p:nvPicPr>
          <p:cNvPr id="12" name="Объект 12">
            <a:extLst>
              <a:ext uri="{FF2B5EF4-FFF2-40B4-BE49-F238E27FC236}">
                <a16:creationId xmlns:a16="http://schemas.microsoft.com/office/drawing/2014/main" xmlns="" id="{7393421F-F873-4161-980F-755A373430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023273" y="4589817"/>
            <a:ext cx="2768602" cy="239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34551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758F9C-B431-4379-B2EA-9690D182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139" y="139927"/>
            <a:ext cx="9491475" cy="967230"/>
          </a:xfrm>
        </p:spPr>
        <p:txBody>
          <a:bodyPr>
            <a:noAutofit/>
          </a:bodyPr>
          <a:lstStyle/>
          <a:p>
            <a:pPr algn="ctr"/>
            <a:r>
              <a:rPr lang="uk-UA" sz="28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Продуктові набори для малозабезпеченого </a:t>
            </a:r>
            <a:br>
              <a:rPr lang="uk-UA" sz="28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населення територіальної громади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4">
            <a:extLst>
              <a:ext uri="{FF2B5EF4-FFF2-40B4-BE49-F238E27FC236}">
                <a16:creationId xmlns:a16="http://schemas.microsoft.com/office/drawing/2014/main" xmlns="" id="{FE1E4689-0034-4367-A3E2-7D9B52A7DB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840"/>
          <a:stretch/>
        </p:blipFill>
        <p:spPr>
          <a:xfrm>
            <a:off x="276139" y="4356989"/>
            <a:ext cx="3966229" cy="258937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7D52CBE-6B6E-493E-88AC-596CC700A4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40" r="16667"/>
          <a:stretch/>
        </p:blipFill>
        <p:spPr>
          <a:xfrm>
            <a:off x="115618" y="1308356"/>
            <a:ext cx="2456412" cy="20811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0546D54-07D8-4ACE-88B3-63320006E6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225" t="12328" r="35352"/>
          <a:stretch/>
        </p:blipFill>
        <p:spPr>
          <a:xfrm>
            <a:off x="8972037" y="2348919"/>
            <a:ext cx="3209059" cy="459744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453695F-F363-47ED-B03A-031574BD47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694"/>
          <a:stretch/>
        </p:blipFill>
        <p:spPr>
          <a:xfrm>
            <a:off x="2949471" y="1308356"/>
            <a:ext cx="3132418" cy="216708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4692D18-AFC3-4273-AF49-22E0DE90C1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0889" y="4039049"/>
            <a:ext cx="4312399" cy="24257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8DBFAC6-320A-4EC9-B35B-DB27FB7E0D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99262" y="1338091"/>
            <a:ext cx="2889445" cy="216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331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758F9C-B431-4379-B2EA-9690D182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21" y="147342"/>
            <a:ext cx="8445881" cy="1103831"/>
          </a:xfrm>
        </p:spPr>
        <p:txBody>
          <a:bodyPr>
            <a:noAutofit/>
          </a:bodyPr>
          <a:lstStyle/>
          <a:p>
            <a:pPr algn="ctr"/>
            <a:r>
              <a:rPr lang="uk-UA" sz="32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Благодійна акція «Гарячий хліб» </a:t>
            </a:r>
            <a:br>
              <a:rPr lang="uk-UA" sz="32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cap="all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фоп</a:t>
            </a:r>
            <a:r>
              <a:rPr lang="uk-UA" sz="32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«Шматко І.Г.»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7F8C3C4-C2DD-4E0D-BA31-1D2939C07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52594" y="984231"/>
            <a:ext cx="3581186" cy="268589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DCC3B8C-0AD3-4874-8947-DF0AF0163A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23504" y="1198545"/>
            <a:ext cx="3456384" cy="259228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FD054C0-CF0A-4973-BC4A-D3541849E1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852" y="1198545"/>
            <a:ext cx="3456384" cy="25922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7478004-0D2D-4D21-8B43-96B25B033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852" y="4056065"/>
            <a:ext cx="3866762" cy="217567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7D0D742-00EC-487D-90EE-F586003183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24" r="18132"/>
          <a:stretch/>
        </p:blipFill>
        <p:spPr>
          <a:xfrm>
            <a:off x="5237950" y="3270247"/>
            <a:ext cx="2973823" cy="22880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91A358E-1326-4CE1-BF70-E673549F2BF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398" r="23769"/>
          <a:stretch/>
        </p:blipFill>
        <p:spPr>
          <a:xfrm>
            <a:off x="2880496" y="4966806"/>
            <a:ext cx="3203268" cy="2288069"/>
          </a:xfrm>
          <a:prstGeom prst="rect">
            <a:avLst/>
          </a:prstGeom>
        </p:spPr>
      </p:pic>
      <p:pic>
        <p:nvPicPr>
          <p:cNvPr id="15" name="Рисунок 14" descr="4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452528" y="3841751"/>
            <a:ext cx="4265080" cy="319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90710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758F9C-B431-4379-B2EA-9690D182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614" y="312998"/>
            <a:ext cx="9001000" cy="1010183"/>
          </a:xfrm>
        </p:spPr>
        <p:txBody>
          <a:bodyPr>
            <a:noAutofit/>
          </a:bodyPr>
          <a:lstStyle/>
          <a:p>
            <a:pPr algn="ctr"/>
            <a:r>
              <a:rPr lang="uk-UA" sz="28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Завод «кока-кола» -благодійна допомога на суму 122590,00 грн.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203199C8-3E06-432F-880F-20326FD781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463" y="985095"/>
            <a:ext cx="2601061" cy="346808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EAB9D03C-416A-4519-92AE-3BD549BE3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35" y="4579065"/>
            <a:ext cx="3255546" cy="2438611"/>
          </a:xfrm>
          <a:prstGeom prst="rect">
            <a:avLst/>
          </a:prstGeom>
        </p:spPr>
      </p:pic>
      <p:pic>
        <p:nvPicPr>
          <p:cNvPr id="8" name="Рисунок 7" descr="4.jpg"/>
          <p:cNvPicPr>
            <a:picLocks noChangeAspect="1"/>
          </p:cNvPicPr>
          <p:nvPr/>
        </p:nvPicPr>
        <p:blipFill>
          <a:blip r:embed="rId4" cstate="print"/>
          <a:srcRect t="18490"/>
          <a:stretch>
            <a:fillRect/>
          </a:stretch>
        </p:blipFill>
        <p:spPr>
          <a:xfrm>
            <a:off x="3666314" y="1269983"/>
            <a:ext cx="2563562" cy="3714776"/>
          </a:xfrm>
          <a:prstGeom prst="rect">
            <a:avLst/>
          </a:prstGeom>
        </p:spPr>
      </p:pic>
      <p:pic>
        <p:nvPicPr>
          <p:cNvPr id="10" name="Рисунок 9" descr="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52594" y="841355"/>
            <a:ext cx="3309942" cy="44132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8CD8178-69F9-43E5-9622-AF90C6BB94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8016" y="3198809"/>
            <a:ext cx="2877561" cy="3840813"/>
          </a:xfrm>
          <a:prstGeom prst="rect">
            <a:avLst/>
          </a:prstGeom>
        </p:spPr>
      </p:pic>
      <p:pic>
        <p:nvPicPr>
          <p:cNvPr id="13" name="Рисунок 12" descr="3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167040" y="5341949"/>
            <a:ext cx="2286016" cy="171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60250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758F9C-B431-4379-B2EA-9690D182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92" y="104138"/>
            <a:ext cx="9317798" cy="1305875"/>
          </a:xfrm>
        </p:spPr>
        <p:txBody>
          <a:bodyPr>
            <a:noAutofit/>
          </a:bodyPr>
          <a:lstStyle/>
          <a:p>
            <a:pPr algn="ctr"/>
            <a:r>
              <a:rPr lang="uk-UA" sz="28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Данський </a:t>
            </a:r>
            <a:r>
              <a:rPr lang="uk-UA" sz="2800" b="1" cap="all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мікропроєкт</a:t>
            </a:r>
            <a:r>
              <a:rPr lang="uk-UA" sz="28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en-US" sz="28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support to </a:t>
            </a:r>
            <a:r>
              <a:rPr lang="en-US" sz="2800" b="1" cap="all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urcs</a:t>
            </a:r>
            <a:r>
              <a:rPr lang="en-US" sz="28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8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  <a:r>
              <a:rPr lang="uk-UA" sz="28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preparedness and response</a:t>
            </a:r>
            <a:r>
              <a:rPr lang="uk-UA" sz="28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987BD83-179C-4F0E-8742-3FFECF22D0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702" y="1035149"/>
            <a:ext cx="2792260" cy="20941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29A2A2B-329C-4B48-B4AC-7C0467920C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815" y="3323501"/>
            <a:ext cx="2570542" cy="19279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6609843-79EE-4BC1-AEAC-3A6C0F0056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812" r="5471" b="7117"/>
          <a:stretch/>
        </p:blipFill>
        <p:spPr>
          <a:xfrm>
            <a:off x="9216152" y="762299"/>
            <a:ext cx="2869118" cy="3240360"/>
          </a:xfrm>
          <a:prstGeom prst="rect">
            <a:avLst/>
          </a:prstGeom>
        </p:spPr>
      </p:pic>
      <p:pic>
        <p:nvPicPr>
          <p:cNvPr id="11" name="Объект 4">
            <a:extLst>
              <a:ext uri="{FF2B5EF4-FFF2-40B4-BE49-F238E27FC236}">
                <a16:creationId xmlns:a16="http://schemas.microsoft.com/office/drawing/2014/main" xmlns="" id="{EB7388D4-8CAD-4925-A288-D566D3B465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206227" y="2020948"/>
            <a:ext cx="4667452" cy="275355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EE44100-42E4-407F-8EF3-9C956CA8AD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98" r="8450"/>
          <a:stretch/>
        </p:blipFill>
        <p:spPr>
          <a:xfrm>
            <a:off x="6251440" y="1267926"/>
            <a:ext cx="2888651" cy="46674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2289AD77-507C-4CF1-9CC4-4E4FEA782E2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573" r="13803" b="15316"/>
          <a:stretch/>
        </p:blipFill>
        <p:spPr>
          <a:xfrm>
            <a:off x="6383458" y="4944407"/>
            <a:ext cx="2244659" cy="222607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FA475FD-CAEA-45E7-9E87-B6C3615689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51590" y="3842558"/>
            <a:ext cx="2481134" cy="3308179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34627B35-ABBD-4290-9B75-F9B68178A1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2667775" y="5073272"/>
            <a:ext cx="2792210" cy="209720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55F4CAB-C98D-4068-BAC2-BB96EB725A0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751"/>
          <a:stretch/>
        </p:blipFill>
        <p:spPr>
          <a:xfrm>
            <a:off x="269440" y="4630351"/>
            <a:ext cx="2063628" cy="252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5001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31B05B8-A6AF-4A87-BD0F-8BCD647E1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 ДІЯЛЬНОСТІ</a:t>
            </a:r>
            <a:r>
              <a:rPr lang="uk-UA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2790CF3-2BAB-4BEC-A25F-2A4968892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90" y="1899245"/>
            <a:ext cx="10153128" cy="4105355"/>
          </a:xfrm>
        </p:spPr>
        <p:txBody>
          <a:bodyPr>
            <a:noAutofit/>
          </a:bodyPr>
          <a:lstStyle/>
          <a:p>
            <a:r>
              <a:rPr lang="uk-UA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сприяння органам державної влади у їх діяльності в гуманітарній сфері;</a:t>
            </a:r>
          </a:p>
          <a:p>
            <a:r>
              <a:rPr lang="uk-UA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ліквідації наслідків катастроф і надзвичайних ситуацій;</a:t>
            </a:r>
          </a:p>
          <a:p>
            <a:r>
              <a:rPr lang="uk-UA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 медичної, соціально-побутової, матеріальної та натуральної допомоги найбільш незахищеним верствам населення.</a:t>
            </a:r>
          </a:p>
        </p:txBody>
      </p:sp>
    </p:spTree>
    <p:extLst>
      <p:ext uri="{BB962C8B-B14F-4D97-AF65-F5344CB8AC3E}">
        <p14:creationId xmlns:p14="http://schemas.microsoft.com/office/powerpoint/2010/main" xmlns="" val="15793653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4F1355A-7E9C-4954-A381-D2E6086F9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562" y="627041"/>
            <a:ext cx="5492557" cy="35719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BACBC56-E841-496C-B438-94EFA0A487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290" y="4556131"/>
            <a:ext cx="3340885" cy="250566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787DA5E-EA22-4E3F-8986-E1650E5327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927"/>
          <a:stretch>
            <a:fillRect/>
          </a:stretch>
        </p:blipFill>
        <p:spPr>
          <a:xfrm>
            <a:off x="3809190" y="4413255"/>
            <a:ext cx="2246128" cy="263764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341918D-7BA6-4EC9-84C4-10BEEBACE5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623"/>
          <a:stretch/>
        </p:blipFill>
        <p:spPr>
          <a:xfrm>
            <a:off x="237290" y="341289"/>
            <a:ext cx="3001594" cy="407558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D9A81D5-1D6E-4A62-9DCA-7397F85CB7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7564"/>
          <a:stretch/>
        </p:blipFill>
        <p:spPr>
          <a:xfrm>
            <a:off x="9376570" y="4401936"/>
            <a:ext cx="2061364" cy="2654525"/>
          </a:xfrm>
          <a:prstGeom prst="rect">
            <a:avLst/>
          </a:prstGeom>
        </p:spPr>
      </p:pic>
      <p:pic>
        <p:nvPicPr>
          <p:cNvPr id="8" name="Рисунок 7" descr="6.jpg"/>
          <p:cNvPicPr>
            <a:picLocks noChangeAspect="1"/>
          </p:cNvPicPr>
          <p:nvPr/>
        </p:nvPicPr>
        <p:blipFill>
          <a:blip r:embed="rId7" cstate="print"/>
          <a:srcRect t="14551"/>
          <a:stretch>
            <a:fillRect/>
          </a:stretch>
        </p:blipFill>
        <p:spPr>
          <a:xfrm>
            <a:off x="9024164" y="269851"/>
            <a:ext cx="2611937" cy="3967768"/>
          </a:xfrm>
          <a:prstGeom prst="rect">
            <a:avLst/>
          </a:prstGeom>
        </p:spPr>
      </p:pic>
      <p:pic>
        <p:nvPicPr>
          <p:cNvPr id="13" name="Рисунок 12" descr="7.jpg"/>
          <p:cNvPicPr>
            <a:picLocks noChangeAspect="1"/>
          </p:cNvPicPr>
          <p:nvPr/>
        </p:nvPicPr>
        <p:blipFill>
          <a:blip r:embed="rId8" cstate="print"/>
          <a:srcRect r="13667"/>
          <a:stretch>
            <a:fillRect/>
          </a:stretch>
        </p:blipFill>
        <p:spPr>
          <a:xfrm>
            <a:off x="6095206" y="4913321"/>
            <a:ext cx="3178949" cy="207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3883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3112F3-F76F-43A3-8751-F3061860A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22" y="165278"/>
            <a:ext cx="8595549" cy="1013887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МЕДИКО-СОЦІАЛЬНОЇ ДОПОМОГИ БРОВАРСЬКОЇ МРО ТЧХУ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02A6CDC-52B9-4B16-B83F-617F2FBC0C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654958" y="2096680"/>
            <a:ext cx="4523536" cy="25444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D3B2563-31C9-4A96-BBAD-BE32966FF5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99459" y="1251173"/>
            <a:ext cx="7967363" cy="53257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81051B2-3D5E-4621-A169-210D001501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4969" y="4803469"/>
            <a:ext cx="3048171" cy="228612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932562F-AE9D-4747-9BA8-DF2286DE39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15486" y="5157602"/>
            <a:ext cx="2688131" cy="201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65953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758F9C-B431-4379-B2EA-9690D182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6856" y="240751"/>
            <a:ext cx="4095738" cy="657803"/>
          </a:xfrm>
        </p:spPr>
        <p:txBody>
          <a:bodyPr>
            <a:noAutofit/>
          </a:bodyPr>
          <a:lstStyle/>
          <a:p>
            <a:r>
              <a:rPr lang="uk-UA" sz="2800" b="1" cap="all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Затишні холи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4">
            <a:extLst>
              <a:ext uri="{FF2B5EF4-FFF2-40B4-BE49-F238E27FC236}">
                <a16:creationId xmlns:a16="http://schemas.microsoft.com/office/drawing/2014/main" xmlns="" id="{51F24939-3D1A-4CC8-AEC0-339A651867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194330" y="690953"/>
            <a:ext cx="3765235" cy="2823926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B3002D3-77BD-4F3E-B240-A61C9200A2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814679" y="1369208"/>
            <a:ext cx="3765234" cy="282392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F9AF1DC-F4A0-4D5B-9DF2-2959E25B28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807061" y="1369208"/>
            <a:ext cx="3765234" cy="282392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3C9F832-F525-4162-84B7-04A6CCB778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781014" y="722103"/>
            <a:ext cx="3765235" cy="2823926"/>
          </a:xfrm>
          <a:prstGeom prst="rect">
            <a:avLst/>
          </a:prstGeom>
        </p:spPr>
      </p:pic>
      <p:pic>
        <p:nvPicPr>
          <p:cNvPr id="11" name="Объект 4">
            <a:extLst>
              <a:ext uri="{FF2B5EF4-FFF2-40B4-BE49-F238E27FC236}">
                <a16:creationId xmlns:a16="http://schemas.microsoft.com/office/drawing/2014/main" xmlns="" id="{4079AAFC-99EC-456C-92D3-19159A3F36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29" r="33490" b="6438"/>
          <a:stretch/>
        </p:blipFill>
        <p:spPr>
          <a:xfrm rot="5400000">
            <a:off x="513621" y="3877609"/>
            <a:ext cx="2128062" cy="282392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8399DA0-840B-4F7E-91E8-2444A935F0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54" t="14047" r="43591" b="4444"/>
          <a:stretch/>
        </p:blipFill>
        <p:spPr>
          <a:xfrm rot="5400000">
            <a:off x="10017421" y="2995460"/>
            <a:ext cx="1656186" cy="246016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1C9F67E-2D47-4EC7-B6F1-2EFF843B789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0719" b="13540"/>
          <a:stretch/>
        </p:blipFill>
        <p:spPr>
          <a:xfrm>
            <a:off x="8526679" y="5080715"/>
            <a:ext cx="3484563" cy="212806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3F465FC-3573-4C1B-8245-124221675D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5166" y="5125286"/>
            <a:ext cx="2598233" cy="19486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C992182-2546-4861-99C8-392A3E18ED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3844" y="5125286"/>
            <a:ext cx="2598233" cy="194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98568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758F9C-B431-4379-B2EA-9690D182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4926" y="107979"/>
            <a:ext cx="4465477" cy="657803"/>
          </a:xfrm>
        </p:spPr>
        <p:txBody>
          <a:bodyPr>
            <a:noAutofit/>
          </a:bodyPr>
          <a:lstStyle/>
          <a:p>
            <a:r>
              <a:rPr lang="uk-UA" sz="28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медичні  кабінети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24">
            <a:extLst>
              <a:ext uri="{FF2B5EF4-FFF2-40B4-BE49-F238E27FC236}">
                <a16:creationId xmlns:a16="http://schemas.microsoft.com/office/drawing/2014/main" xmlns="" id="{D9B44B57-B12E-48BB-BEA3-E0F6B033FB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094116" y="4038974"/>
            <a:ext cx="2943900" cy="331087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AC4B8D2-46DA-4B97-9E2E-7B5AC7F73C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147518" y="767596"/>
            <a:ext cx="3802068" cy="28515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6E1C8D2-2FD7-476A-9E80-E2EF88F946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988264" y="1215651"/>
            <a:ext cx="3598949" cy="26992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157CC00-1405-4347-A11C-D200FF2E94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816776" y="1212166"/>
            <a:ext cx="3571057" cy="26782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AB8FB3A-B4E1-4B21-A2EE-176FFD547B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617395" y="870609"/>
            <a:ext cx="3598951" cy="269921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E67DB67-2709-45AD-8A0E-4049FFB0FA2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27" r="20727"/>
          <a:stretch/>
        </p:blipFill>
        <p:spPr>
          <a:xfrm rot="5400000">
            <a:off x="5932288" y="4052572"/>
            <a:ext cx="2632639" cy="361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36686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758F9C-B431-4379-B2EA-9690D182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5363" y="199783"/>
            <a:ext cx="3996027" cy="657803"/>
          </a:xfrm>
        </p:spPr>
        <p:txBody>
          <a:bodyPr>
            <a:noAutofit/>
          </a:bodyPr>
          <a:lstStyle/>
          <a:p>
            <a:r>
              <a:rPr lang="uk-UA" sz="28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Соляна кімната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D6B09CE-5101-4653-A7C0-433856F24A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83438" y="701546"/>
            <a:ext cx="3724365" cy="209495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18C09A3-7F03-45E5-BE3C-99066B9D44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2149" y="1110654"/>
            <a:ext cx="3484357" cy="26132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EB24F1F-D045-49A1-8282-DA9662C223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582" y="4553081"/>
            <a:ext cx="3743008" cy="250201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9A0236A-7753-4D94-84AE-40B61E4CB0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51390" y="3824851"/>
            <a:ext cx="4332527" cy="324939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7DA2B2E-9ADA-4E72-BBBE-4F95CDC3BE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182" t="15261" r="26559"/>
          <a:stretch/>
        </p:blipFill>
        <p:spPr>
          <a:xfrm>
            <a:off x="4439023" y="926528"/>
            <a:ext cx="3096343" cy="614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270076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131127-3547-4DA2-9A02-679556C0A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0790" y="269722"/>
            <a:ext cx="6138040" cy="750311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ТЕРИТОРІАЛЬНІ ГРОМАДИ</a:t>
            </a:r>
          </a:p>
        </p:txBody>
      </p:sp>
      <p:pic>
        <p:nvPicPr>
          <p:cNvPr id="7" name="Picture 2" descr="C:\Users\adm\Desktop\Image-1 (2).jpg">
            <a:extLst>
              <a:ext uri="{FF2B5EF4-FFF2-40B4-BE49-F238E27FC236}">
                <a16:creationId xmlns:a16="http://schemas.microsoft.com/office/drawing/2014/main" xmlns="" id="{37F7C20C-1CA9-45D4-A5EC-1653A490E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566" y="2427532"/>
            <a:ext cx="9900586" cy="418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755378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3C9724-A595-40C4-8F01-729E32A5F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622" y="477846"/>
            <a:ext cx="11513167" cy="139723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https://www.facebook.com/profile.php?id=100028156771699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2FB38A87-FF50-4FFE-B144-D6AAE805B9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4686" y="1256882"/>
            <a:ext cx="8074133" cy="459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82DC8D-4FFC-46F7-8FD3-98232642D384}"/>
              </a:ext>
            </a:extLst>
          </p:cNvPr>
          <p:cNvSpPr txBox="1"/>
          <p:nvPr/>
        </p:nvSpPr>
        <p:spPr>
          <a:xfrm>
            <a:off x="2166116" y="5627701"/>
            <a:ext cx="76757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 !</a:t>
            </a:r>
          </a:p>
        </p:txBody>
      </p:sp>
    </p:spTree>
    <p:extLst>
      <p:ext uri="{BB962C8B-B14F-4D97-AF65-F5344CB8AC3E}">
        <p14:creationId xmlns:p14="http://schemas.microsoft.com/office/powerpoint/2010/main" xmlns="" val="630616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758F9C-B431-4379-B2EA-9690D182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058" y="399744"/>
            <a:ext cx="10971372" cy="657803"/>
          </a:xfrm>
        </p:spPr>
        <p:txBody>
          <a:bodyPr>
            <a:noAutofit/>
          </a:bodyPr>
          <a:lstStyle/>
          <a:p>
            <a:r>
              <a:rPr lang="uk-UA" sz="28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 матеріальної допомоги одиноким престарілим, інвалідам, </a:t>
            </a:r>
            <a:r>
              <a:rPr lang="uk-UA" sz="2800" b="1" cap="all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малозахищеним</a:t>
            </a:r>
            <a:r>
              <a:rPr lang="uk-UA" sz="28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верствам населення територіальної громади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 descr="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80628" y="5484825"/>
            <a:ext cx="2793184" cy="1571166"/>
          </a:xfrm>
          <a:prstGeom prst="rect">
            <a:avLst/>
          </a:prstGeom>
        </p:spPr>
      </p:pic>
      <p:pic>
        <p:nvPicPr>
          <p:cNvPr id="15" name="Рисунок 14" descr="11.jpg"/>
          <p:cNvPicPr>
            <a:picLocks noChangeAspect="1"/>
          </p:cNvPicPr>
          <p:nvPr/>
        </p:nvPicPr>
        <p:blipFill>
          <a:blip r:embed="rId3"/>
          <a:srcRect t="15990"/>
          <a:stretch>
            <a:fillRect/>
          </a:stretch>
        </p:blipFill>
        <p:spPr>
          <a:xfrm>
            <a:off x="165852" y="4413255"/>
            <a:ext cx="2345529" cy="2627306"/>
          </a:xfrm>
          <a:prstGeom prst="rect">
            <a:avLst/>
          </a:prstGeom>
        </p:spPr>
      </p:pic>
      <p:pic>
        <p:nvPicPr>
          <p:cNvPr id="16" name="Рисунок 15" descr="12.jpg"/>
          <p:cNvPicPr>
            <a:picLocks noChangeAspect="1"/>
          </p:cNvPicPr>
          <p:nvPr/>
        </p:nvPicPr>
        <p:blipFill>
          <a:blip r:embed="rId4"/>
          <a:srcRect t="15441" b="16176"/>
          <a:stretch>
            <a:fillRect/>
          </a:stretch>
        </p:blipFill>
        <p:spPr>
          <a:xfrm>
            <a:off x="1094546" y="1912925"/>
            <a:ext cx="2643206" cy="2409982"/>
          </a:xfrm>
          <a:prstGeom prst="rect">
            <a:avLst/>
          </a:prstGeom>
        </p:spPr>
      </p:pic>
      <p:pic>
        <p:nvPicPr>
          <p:cNvPr id="17" name="Рисунок 16" descr="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81090" y="1770049"/>
            <a:ext cx="3750494" cy="5000660"/>
          </a:xfrm>
          <a:prstGeom prst="rect">
            <a:avLst/>
          </a:prstGeom>
        </p:spPr>
      </p:pic>
      <p:pic>
        <p:nvPicPr>
          <p:cNvPr id="18" name="Рисунок 17" descr="1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66380" y="1984362"/>
            <a:ext cx="2500330" cy="333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22591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758F9C-B431-4379-B2EA-9690D182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36" y="305526"/>
            <a:ext cx="10971372" cy="657803"/>
          </a:xfrm>
        </p:spPr>
        <p:txBody>
          <a:bodyPr>
            <a:normAutofit/>
          </a:bodyPr>
          <a:lstStyle/>
          <a:p>
            <a:r>
              <a:rPr lang="uk-UA" sz="28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продуктові набори до дня  людей похилого віку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DE6BF02-33F4-46C9-A59D-A80EEC38D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66182" y="5913453"/>
            <a:ext cx="1694097" cy="112734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285227E-3326-430E-9144-65FE7615E7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0166" y="4984759"/>
            <a:ext cx="2567925" cy="19259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0F298DC-5997-49B6-A1F2-F3DBC3651A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6232" y="1744153"/>
            <a:ext cx="3206774" cy="459678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6310FA0-936B-48B7-B216-16392B070F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7884" y="5367013"/>
            <a:ext cx="3361806" cy="188786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1EA86B6-A744-4309-AA3E-7FF6B0EFA7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8466" y="1133730"/>
            <a:ext cx="3430505" cy="223957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376FB978-7193-4EAE-B4FF-8569837F15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8148" y="3770313"/>
            <a:ext cx="2816199" cy="1945040"/>
          </a:xfrm>
          <a:prstGeom prst="rect">
            <a:avLst/>
          </a:prstGeom>
        </p:spPr>
      </p:pic>
      <p:pic>
        <p:nvPicPr>
          <p:cNvPr id="17" name="Рисунок 16" descr="28.jpg"/>
          <p:cNvPicPr>
            <a:picLocks noChangeAspect="1"/>
          </p:cNvPicPr>
          <p:nvPr/>
        </p:nvPicPr>
        <p:blipFill>
          <a:blip r:embed="rId8"/>
          <a:srcRect t="17505"/>
          <a:stretch>
            <a:fillRect/>
          </a:stretch>
        </p:blipFill>
        <p:spPr>
          <a:xfrm>
            <a:off x="237290" y="841355"/>
            <a:ext cx="2668253" cy="3913190"/>
          </a:xfrm>
          <a:prstGeom prst="rect">
            <a:avLst/>
          </a:prstGeom>
        </p:spPr>
      </p:pic>
      <p:pic>
        <p:nvPicPr>
          <p:cNvPr id="18" name="Рисунок 17" descr="3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94810" y="912793"/>
            <a:ext cx="3256363" cy="434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88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>
            <a:extLst>
              <a:ext uri="{FF2B5EF4-FFF2-40B4-BE49-F238E27FC236}">
                <a16:creationId xmlns:a16="http://schemas.microsoft.com/office/drawing/2014/main" xmlns="" id="{FB1C5EE1-56C2-475A-9CC3-44CE44F6A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900" y="153926"/>
            <a:ext cx="10971372" cy="563425"/>
          </a:xfrm>
        </p:spPr>
        <p:txBody>
          <a:bodyPr/>
          <a:lstStyle/>
          <a:p>
            <a:r>
              <a:rPr lang="uk-UA" sz="2800" b="1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Допомога медикаментами та </a:t>
            </a:r>
            <a:r>
              <a:rPr lang="uk-UA" sz="2800" b="1" cap="all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танометрами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4">
            <a:extLst>
              <a:ext uri="{FF2B5EF4-FFF2-40B4-BE49-F238E27FC236}">
                <a16:creationId xmlns:a16="http://schemas.microsoft.com/office/drawing/2014/main" xmlns="" id="{C805E04E-88D9-4005-945E-CC32C7077A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454" t="10226" r="16044" b="19832"/>
          <a:stretch/>
        </p:blipFill>
        <p:spPr>
          <a:xfrm>
            <a:off x="350994" y="833083"/>
            <a:ext cx="2892829" cy="202830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C599D40-5264-42DB-B5E0-9383AC24C0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34263" y="915503"/>
            <a:ext cx="4634583" cy="30897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1FD8D84-CFA8-45D2-B87A-A45EB853AA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918198" y="5182697"/>
            <a:ext cx="2178809" cy="145357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37BE56E-64FB-4072-90C7-E486FA3DB1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077"/>
          <a:stretch/>
        </p:blipFill>
        <p:spPr>
          <a:xfrm>
            <a:off x="3425298" y="4432073"/>
            <a:ext cx="2438400" cy="26306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F4B7C45-02A3-419F-B360-5EBFC0F267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91234" y="4373818"/>
            <a:ext cx="4201638" cy="280109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C988A13-5123-4AD3-907C-3E131B4E42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6362" y="3252116"/>
            <a:ext cx="2942094" cy="392279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BC6D7B4-B8A0-4FDE-9098-B197DABBE6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883" y="652345"/>
            <a:ext cx="2892829" cy="361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682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34157168-40C2-4B1D-9C62-AAE48775FEFA}"/>
              </a:ext>
            </a:extLst>
          </p:cNvPr>
          <p:cNvSpPr txBox="1">
            <a:spLocks/>
          </p:cNvSpPr>
          <p:nvPr/>
        </p:nvSpPr>
        <p:spPr>
          <a:xfrm>
            <a:off x="2350791" y="118919"/>
            <a:ext cx="6624736" cy="814141"/>
          </a:xfrm>
          <a:prstGeom prst="rect">
            <a:avLst/>
          </a:prstGeom>
        </p:spPr>
        <p:txBody>
          <a:bodyPr vert="horz" lIns="100776" tIns="50388" rIns="100776" bIns="50388" rtlCol="0" anchor="ctr">
            <a:normAutofit/>
          </a:bodyPr>
          <a:lstStyle>
            <a:lvl1pPr algn="ctr" defTabSz="100776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077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концерт-хол </a:t>
            </a:r>
            <a:r>
              <a:rPr kumimoji="0" lang="uk-UA" sz="2800" b="1" i="0" u="none" strike="noStrike" kern="1200" cap="all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тц</a:t>
            </a:r>
            <a:r>
              <a:rPr kumimoji="0" lang="uk-UA" sz="28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«термінал» </a:t>
            </a:r>
            <a:endParaRPr kumimoji="0" lang="uk-UA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5B80FD8-B02B-4349-AC9E-A379726815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318"/>
          <a:stretch/>
        </p:blipFill>
        <p:spPr>
          <a:xfrm>
            <a:off x="273278" y="1103242"/>
            <a:ext cx="3393035" cy="233844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3214CEF-435A-4F2F-A927-A3B7100CC2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279" y="4007067"/>
            <a:ext cx="4165743" cy="312430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55A18F9D-03A9-4025-8A15-AB8E7D2A31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5206" y="1071356"/>
            <a:ext cx="2901935" cy="217645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F134F1C9-9D6E-4D37-B9D7-C2846FEB9D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904"/>
          <a:stretch/>
        </p:blipFill>
        <p:spPr>
          <a:xfrm>
            <a:off x="6125155" y="4040878"/>
            <a:ext cx="5140108" cy="308777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9E08B7C-FC34-4FCD-8E2C-456B44A0BD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9712" y="3386103"/>
            <a:ext cx="3328704" cy="194479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B1D535B-A5BB-431B-827B-121CAB05E6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8109" y="5700850"/>
            <a:ext cx="2476128" cy="1409728"/>
          </a:xfrm>
          <a:prstGeom prst="rect">
            <a:avLst/>
          </a:prstGeom>
        </p:spPr>
      </p:pic>
      <p:pic>
        <p:nvPicPr>
          <p:cNvPr id="13" name="Объект 4">
            <a:extLst>
              <a:ext uri="{FF2B5EF4-FFF2-40B4-BE49-F238E27FC236}">
                <a16:creationId xmlns:a16="http://schemas.microsoft.com/office/drawing/2014/main" xmlns="" id="{AF672E50-48C5-4617-8641-C7C8B1E20AA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919"/>
          <a:stretch/>
        </p:blipFill>
        <p:spPr>
          <a:xfrm>
            <a:off x="7029904" y="859693"/>
            <a:ext cx="4787616" cy="276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456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B203BA-5643-4CD1-B482-CF1F06F4D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878" y="243062"/>
            <a:ext cx="11682656" cy="1080120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ЗАХІД ДЛЯ ЛЮДЕЙ ПОВАЖНОГО ВІКУ, ЗА ПІДТРИМКИ МІСЬКОГО ГОЛОВИ ІГОРЯ САПОЖКА, - «ЗИМОВІ ЗУСТРІЧІ»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451FB3-CF4C-4088-85E1-7D8571AB9E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1540" y="3396362"/>
            <a:ext cx="4865258" cy="36489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283851A-2F8F-490E-B5F1-5DC513D316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1580" y="3615466"/>
            <a:ext cx="4559570" cy="341967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E81F3A7-8369-49D4-8593-F8AA3C6A79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3615" y="1342589"/>
            <a:ext cx="4199529" cy="314964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64BB18B-A0D5-478C-940B-6F73EE223B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5166" y="1375123"/>
            <a:ext cx="4199528" cy="314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178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758F9C-B431-4379-B2EA-9690D182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135" y="171369"/>
            <a:ext cx="8164359" cy="657803"/>
          </a:xfrm>
        </p:spPr>
        <p:txBody>
          <a:bodyPr>
            <a:no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2017-2021 рр.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4">
            <a:extLst>
              <a:ext uri="{FF2B5EF4-FFF2-40B4-BE49-F238E27FC236}">
                <a16:creationId xmlns:a16="http://schemas.microsoft.com/office/drawing/2014/main" xmlns="" id="{5F2379CC-A94F-41C6-8A58-55795FBDF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719" y="829172"/>
            <a:ext cx="3506578" cy="2841089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6638CE6-FC7D-4884-8493-CBF243DADD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620"/>
          <a:stretch>
            <a:fillRect/>
          </a:stretch>
        </p:blipFill>
        <p:spPr>
          <a:xfrm>
            <a:off x="4094942" y="841355"/>
            <a:ext cx="3009306" cy="27733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78DBE45-601E-4ED3-BD94-10006D6D30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29"/>
          <a:stretch/>
        </p:blipFill>
        <p:spPr>
          <a:xfrm>
            <a:off x="4474776" y="4299302"/>
            <a:ext cx="3322209" cy="277339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1B69A80-0A22-4BDB-92FB-22AF965820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719" y="4066482"/>
            <a:ext cx="4008287" cy="300621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08443D8-1E32-4E83-9C53-BF5C601326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9081" y="4083203"/>
            <a:ext cx="3978469" cy="2983851"/>
          </a:xfrm>
          <a:prstGeom prst="rect">
            <a:avLst/>
          </a:prstGeom>
        </p:spPr>
      </p:pic>
      <p:pic>
        <p:nvPicPr>
          <p:cNvPr id="13" name="Объект 4">
            <a:extLst>
              <a:ext uri="{FF2B5EF4-FFF2-40B4-BE49-F238E27FC236}">
                <a16:creationId xmlns:a16="http://schemas.microsoft.com/office/drawing/2014/main" xmlns="" id="{1FFA53F0-3C2B-4B7C-809C-6B19796B8A1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8214" y="1341421"/>
            <a:ext cx="4752975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5013492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3291</TotalTime>
  <Words>296</Words>
  <Application>Microsoft Office PowerPoint</Application>
  <PresentationFormat>Произвольный</PresentationFormat>
  <Paragraphs>50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Аспект</vt:lpstr>
      <vt:lpstr>Слайд 1</vt:lpstr>
      <vt:lpstr>НОРМАТИВНА БАЗА:</vt:lpstr>
      <vt:lpstr>МЕТА ДІЯЛЬНОСТІ:</vt:lpstr>
      <vt:lpstr>Надання матеріальної допомоги одиноким престарілим, інвалідам, малозахищеним верствам населення територіальної громади</vt:lpstr>
      <vt:lpstr>продуктові набори до дня  людей похилого віку</vt:lpstr>
      <vt:lpstr>Допомога медикаментами та танометрами</vt:lpstr>
      <vt:lpstr>Слайд 7</vt:lpstr>
      <vt:lpstr>ЗАХІД ДЛЯ ЛЮДЕЙ ПОВАЖНОГО ВІКУ, ЗА ПІДТРИМКИ МІСЬКОГО ГОЛОВИ ІГОРЯ САПОЖКА, - «ЗИМОВІ ЗУСТРІЧІ»</vt:lpstr>
      <vt:lpstr>2017-2021 рр.</vt:lpstr>
      <vt:lpstr>Єдине додаткове джерело фінансування  червоного хреста</vt:lpstr>
      <vt:lpstr>Наші спонсори</vt:lpstr>
      <vt:lpstr>ЩОРІНО ПРОВОДТЬСЯ ВСЕУКРАЇНСЬКИЙ МІСЯЧНИК «ЧЕРВОНОГО ХРЕСТА» (весною) ТА ВСЕУКРАЇНСЬКА БЛАГОДІЙНА АКЦІЯ «МИЛОСЕРДЯ» (восени)</vt:lpstr>
      <vt:lpstr>ЗАХОДИ ДО МІЖНАРОДНОГО ДНЯ ІНВАЛІДІВ</vt:lpstr>
      <vt:lpstr>Пункти обігріву у зимовий період</vt:lpstr>
      <vt:lpstr>15 ЛЮТОГО У ВСЬОМУ СВІТІ ВІДЗНАЧАЄТЬСЯ МІЖНАРОДНИЙ ДЕНЬ ОНКОХВОРОЇ ДИТИНИ (InternationalChildhoodCancerDay, ICCD).</vt:lpstr>
      <vt:lpstr>МІЖНАРОДНИЙ ДЕНЬ ЗАХИСТУ ДІТЕЙ</vt:lpstr>
      <vt:lpstr>Благодійний забіг на День Незалежності</vt:lpstr>
      <vt:lpstr>Робота з молоддю</vt:lpstr>
      <vt:lpstr>Допомога дітям-сиротам броварського професійного ліцею</vt:lpstr>
      <vt:lpstr>Слайд 20</vt:lpstr>
      <vt:lpstr>Гуманітарні ярмарки в територіальній громаді броварського району</vt:lpstr>
      <vt:lpstr>Слайд 22</vt:lpstr>
      <vt:lpstr>Слайд 23</vt:lpstr>
      <vt:lpstr>Центри по навчанню населення надання  першої допомоги</vt:lpstr>
      <vt:lpstr>Робота в карантинний період на covid-19</vt:lpstr>
      <vt:lpstr>Продуктові набори для малозабезпеченого  населення територіальної громади</vt:lpstr>
      <vt:lpstr>Благодійна акція «Гарячий хліб»  фоп «Шматко І.Г.»</vt:lpstr>
      <vt:lpstr>Завод «кока-кола» -благодійна допомога на суму 122590,00 грн.</vt:lpstr>
      <vt:lpstr>Данський мікропроєкт «support to urcs  covid-19 preparedness and response»</vt:lpstr>
      <vt:lpstr>Слайд 30</vt:lpstr>
      <vt:lpstr>ЦЕНТР МЕДИКО-СОЦІАЛЬНОЇ ДОПОМОГИ БРОВАРСЬКОЇ МРО ТЧХУ</vt:lpstr>
      <vt:lpstr>Затишні холи</vt:lpstr>
      <vt:lpstr>медичні  кабінети</vt:lpstr>
      <vt:lpstr>Соляна кімната</vt:lpstr>
      <vt:lpstr>ТЕРИТОРІАЛЬНІ ГРОМАДИ</vt:lpstr>
      <vt:lpstr>https://www.facebook.com/profile.php?id=100028156771699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Броварський район</dc:title>
  <dc:creator>adm</dc:creator>
  <cp:lastModifiedBy>User</cp:lastModifiedBy>
  <cp:revision>145</cp:revision>
  <dcterms:created xsi:type="dcterms:W3CDTF">2021-05-12T06:19:09Z</dcterms:created>
  <dcterms:modified xsi:type="dcterms:W3CDTF">2022-02-21T13:16:58Z</dcterms:modified>
</cp:coreProperties>
</file>