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 err="1" smtClean="0">
                <a:solidFill>
                  <a:schemeClr val="tx1"/>
                </a:solidFill>
              </a:rPr>
              <a:t>Виконання</a:t>
            </a:r>
            <a:r>
              <a:rPr lang="ru-RU" b="1" dirty="0" smtClean="0">
                <a:solidFill>
                  <a:schemeClr val="tx1"/>
                </a:solidFill>
              </a:rPr>
              <a:t> районного бюджету за доходами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659589426321714"/>
          <c:y val="2.8799998185826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-2.9017857142857144E-2"/>
                  <c:y val="-7.199999546456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68392002470279"/>
                      <c:h val="5.13972943494621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E11-47C6-889A-9BDF4A6ECF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1366027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1-47C6-889A-9BDF4A6ECF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c:spPr>
          <c:invertIfNegative val="0"/>
          <c:dLbls>
            <c:dLbl>
              <c:idx val="0"/>
              <c:layout>
                <c:manualLayout>
                  <c:x val="-2.2321340691788528E-2"/>
                  <c:y val="-5.759999637165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26960784313721"/>
                      <c:h val="5.13972943494621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E11-47C6-889A-9BDF4A6ECF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3006049.25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1-47C6-889A-9BDF4A6ECF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2403008"/>
        <c:axId val="352403336"/>
        <c:axId val="0"/>
      </c:bar3DChart>
      <c:catAx>
        <c:axId val="35240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2403336"/>
        <c:crosses val="autoZero"/>
        <c:auto val="1"/>
        <c:lblAlgn val="ctr"/>
        <c:lblOffset val="100"/>
        <c:noMultiLvlLbl val="0"/>
      </c:catAx>
      <c:valAx>
        <c:axId val="35240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240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880239520958084E-2"/>
          <c:y val="0.29819690092062534"/>
          <c:w val="0.93413173652694614"/>
          <c:h val="0.692350656266925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надходжень районного бюджету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20C-4012-AE7D-3498016E553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20C-4012-AE7D-3498016E553E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20C-4012-AE7D-3498016E553E}"/>
              </c:ext>
            </c:extLst>
          </c:dPt>
          <c:dPt>
            <c:idx val="3"/>
            <c:bubble3D val="0"/>
            <c:explosion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20C-4012-AE7D-3498016E553E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softEdge">
                <a:bevelT prst="relaxedInse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20C-4012-AE7D-3498016E553E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520C-4012-AE7D-3498016E553E}"/>
              </c:ext>
            </c:extLst>
          </c:dPt>
          <c:dLbls>
            <c:dLbl>
              <c:idx val="3"/>
              <c:layout>
                <c:manualLayout>
                  <c:x val="0.15063290951477093"/>
                  <c:y val="-1.672962881704290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20C-4012-AE7D-3498016E553E}"/>
                </c:ext>
              </c:extLst>
            </c:dLbl>
            <c:dLbl>
              <c:idx val="4"/>
              <c:layout>
                <c:manualLayout>
                  <c:x val="-3.186120768728861E-2"/>
                  <c:y val="-6.1055901837391803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20C-4012-AE7D-3498016E55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Податок на прибуток</c:v>
                </c:pt>
                <c:pt idx="1">
                  <c:v>Частина чистого прибутку</c:v>
                </c:pt>
                <c:pt idx="2">
                  <c:v>Плата за розміщення</c:v>
                </c:pt>
                <c:pt idx="3">
                  <c:v>Адмінзбір</c:v>
                </c:pt>
                <c:pt idx="4">
                  <c:v>Інші надходження</c:v>
                </c:pt>
                <c:pt idx="5">
                  <c:v>Інша субвенція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192.8</c:v>
                </c:pt>
                <c:pt idx="1">
                  <c:v>201.4</c:v>
                </c:pt>
                <c:pt idx="2">
                  <c:v>76.400000000000006</c:v>
                </c:pt>
                <c:pt idx="3">
                  <c:v>2047.2</c:v>
                </c:pt>
                <c:pt idx="4">
                  <c:v>488.2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0C-4012-AE7D-3498016E553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 err="1" smtClean="0">
                <a:solidFill>
                  <a:schemeClr val="tx1"/>
                </a:solidFill>
              </a:rPr>
              <a:t>Видатки</a:t>
            </a:r>
            <a:r>
              <a:rPr lang="ru-RU" b="1" dirty="0" smtClean="0">
                <a:solidFill>
                  <a:schemeClr val="tx1"/>
                </a:solidFill>
              </a:rPr>
              <a:t> районного бюджету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643577353673979"/>
          <c:y val="2.39733144919441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Державне управління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7936.7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3-4656-9EBF-4F0A15DB31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8091760841167162E-2"/>
                  <c:y val="-4.23572730365385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6C3-4656-9EBF-4F0A15DB3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1286.5999999999999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C3-4656-9EBF-4F0A15DB31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Соціальний захист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409.2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C3-4656-9EBF-4F0A15DB311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2334.6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C3-4656-9EBF-4F0A15DB311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Економічна діяльність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2614701051458953E-3"/>
                  <c:y val="-3.05913638597222E-2"/>
                </c:manualLayout>
              </c:layout>
              <c:tx>
                <c:rich>
                  <a:bodyPr/>
                  <a:lstStyle/>
                  <a:p>
                    <a:fld id="{2AB19FAF-1055-4270-AA37-8F50C30A0074}" type="SERIESNAME">
                      <a:rPr lang="ru-RU" b="1">
                        <a:solidFill>
                          <a:schemeClr val="tx1"/>
                        </a:solidFill>
                      </a:rPr>
                      <a:pPr/>
                      <a:t>[ИМЯ РЯДА]</a:t>
                    </a:fld>
                    <a:r>
                      <a:rPr lang="ru-RU" baseline="0" dirty="0"/>
                      <a:t>; </a:t>
                    </a:r>
                    <a:fld id="{6B2EB381-F4BC-49D3-9F54-B172918C4E32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6C3-4656-9EBF-4F0A15DB3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C3-4656-9EBF-4F0A15DB311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Інша діяльність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307350525729476E-2"/>
                  <c:y val="-8.236136423771378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6C3-4656-9EBF-4F0A15DB3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C3-4656-9EBF-4F0A15DB311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41407482011519"/>
                      <c:h val="0.14519131924191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16C3-4656-9EBF-4F0A15DB3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9778.1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C3-4656-9EBF-4F0A15DB31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5662408"/>
        <c:axId val="355662080"/>
        <c:axId val="0"/>
      </c:bar3DChart>
      <c:catAx>
        <c:axId val="355662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5662080"/>
        <c:crosses val="autoZero"/>
        <c:auto val="1"/>
        <c:lblAlgn val="ctr"/>
        <c:lblOffset val="100"/>
        <c:noMultiLvlLbl val="0"/>
      </c:catAx>
      <c:valAx>
        <c:axId val="355662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5662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Структура </a:t>
            </a:r>
            <a:r>
              <a:rPr lang="ru-RU" b="1" dirty="0" err="1" smtClean="0">
                <a:solidFill>
                  <a:schemeClr val="tx1"/>
                </a:solidFill>
              </a:rPr>
              <a:t>видатків</a:t>
            </a:r>
            <a:r>
              <a:rPr lang="ru-RU" b="1" dirty="0" smtClean="0">
                <a:solidFill>
                  <a:schemeClr val="tx1"/>
                </a:solidFill>
              </a:rPr>
              <a:t> районного бюджету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Державне упаравління</c:v>
                </c:pt>
                <c:pt idx="1">
                  <c:v>Освіта</c:v>
                </c:pt>
                <c:pt idx="2">
                  <c:v>Культура</c:v>
                </c:pt>
                <c:pt idx="3">
                  <c:v>Соціальний захист</c:v>
                </c:pt>
                <c:pt idx="4">
                  <c:v>Економічна діяльність</c:v>
                </c:pt>
                <c:pt idx="5">
                  <c:v>Інша діяльність</c:v>
                </c:pt>
                <c:pt idx="6">
                  <c:v>Міжбюджетні трансферти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7936.7</c:v>
                </c:pt>
                <c:pt idx="1">
                  <c:v>1286.5999999999999</c:v>
                </c:pt>
                <c:pt idx="2">
                  <c:v>2334.6</c:v>
                </c:pt>
                <c:pt idx="3">
                  <c:v>409.2</c:v>
                </c:pt>
                <c:pt idx="4">
                  <c:v>103</c:v>
                </c:pt>
                <c:pt idx="5">
                  <c:v>379</c:v>
                </c:pt>
                <c:pt idx="6">
                  <c:v>9778.1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0-476F-8605-55216378A78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5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02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7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4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2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75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744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4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69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2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13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325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22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0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3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0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0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0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A23123-F32D-464C-BB31-92339D3E782F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40DBE8-3E20-4464-B103-DDDCFCDE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399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  <a:tabLst>
                <a:tab pos="3059430" algn="ctr"/>
                <a:tab pos="4953635" algn="l"/>
              </a:tabLst>
            </a:pPr>
            <a:r>
              <a:rPr lang="uk-UA" sz="2800" b="1" dirty="0" smtClean="0">
                <a:latin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Звіт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про виконання районного 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бюджету </a:t>
            </a:r>
            <a:b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Броварського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району за 2021 рік </a:t>
            </a:r>
            <a:r>
              <a:rPr lang="uk-UA" sz="2800" b="1" dirty="0" smtClean="0">
                <a:latin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ДОХОДИ</a:t>
            </a:r>
            <a:r>
              <a:rPr lang="uk-UA" sz="2800" b="1" dirty="0" smtClean="0">
                <a:latin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</a:rPr>
            </a:b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7873050"/>
              </p:ext>
            </p:extLst>
          </p:nvPr>
        </p:nvGraphicFramePr>
        <p:xfrm>
          <a:off x="304800" y="1355460"/>
          <a:ext cx="5689600" cy="5291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355460"/>
            <a:ext cx="5765800" cy="5291667"/>
          </a:xfrm>
        </p:spPr>
        <p:txBody>
          <a:bodyPr>
            <a:normAutofit/>
          </a:bodyPr>
          <a:lstStyle/>
          <a:p>
            <a:pPr algn="ctr"/>
            <a:endParaRPr lang="uk-UA" sz="2000" b="1" dirty="0" smtClean="0"/>
          </a:p>
          <a:p>
            <a:pPr algn="ctr"/>
            <a:r>
              <a:rPr lang="uk-UA" sz="2000" b="1" dirty="0" smtClean="0"/>
              <a:t>Структура надходжень до районного бюджету</a:t>
            </a:r>
            <a:endParaRPr lang="ru-RU" sz="2000" b="1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54920970"/>
              </p:ext>
            </p:extLst>
          </p:nvPr>
        </p:nvGraphicFramePr>
        <p:xfrm>
          <a:off x="6480313" y="1441174"/>
          <a:ext cx="5387009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435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23" y="0"/>
            <a:ext cx="11589577" cy="140141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3E8853">
                    <a:lumMod val="50000"/>
                  </a:srgbClr>
                </a:solidFill>
                <a:latin typeface="Times New Roman" panose="02020603050405020304" pitchFamily="18" charset="0"/>
              </a:rPr>
              <a:t>Звіт про виконання районного бюджету </a:t>
            </a:r>
            <a:br>
              <a:rPr lang="uk-UA" sz="2800" b="1" dirty="0">
                <a:solidFill>
                  <a:srgbClr val="3E8853">
                    <a:lumMod val="50000"/>
                  </a:srgbClr>
                </a:solidFill>
                <a:latin typeface="Times New Roman" panose="02020603050405020304" pitchFamily="18" charset="0"/>
              </a:rPr>
            </a:br>
            <a:r>
              <a:rPr lang="uk-UA" sz="2800" b="1" dirty="0">
                <a:solidFill>
                  <a:srgbClr val="3E8853">
                    <a:lumMod val="50000"/>
                  </a:srgbClr>
                </a:solidFill>
                <a:latin typeface="Times New Roman" panose="02020603050405020304" pitchFamily="18" charset="0"/>
              </a:rPr>
              <a:t>Броварського району за 2021 </a:t>
            </a:r>
            <a:r>
              <a:rPr lang="uk-UA" sz="2800" b="1" dirty="0" smtClean="0">
                <a:solidFill>
                  <a:srgbClr val="3E8853">
                    <a:lumMod val="50000"/>
                  </a:srgbClr>
                </a:solidFill>
                <a:latin typeface="Times New Roman" panose="02020603050405020304" pitchFamily="18" charset="0"/>
              </a:rPr>
              <a:t>рік</a:t>
            </a:r>
            <a:br>
              <a:rPr lang="uk-UA" sz="2800" b="1" dirty="0" smtClean="0">
                <a:solidFill>
                  <a:srgbClr val="3E8853">
                    <a:lumMod val="50000"/>
                  </a:srgbClr>
                </a:solidFill>
                <a:latin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ВИДАТКИ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8444753"/>
              </p:ext>
            </p:extLst>
          </p:nvPr>
        </p:nvGraphicFramePr>
        <p:xfrm>
          <a:off x="208723" y="1222513"/>
          <a:ext cx="6165090" cy="5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84550970"/>
              </p:ext>
            </p:extLst>
          </p:nvPr>
        </p:nvGraphicFramePr>
        <p:xfrm>
          <a:off x="6373813" y="1311965"/>
          <a:ext cx="5424487" cy="531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311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002060"/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80068" y="220133"/>
            <a:ext cx="96943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Розподіл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витрат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місцевого</a:t>
            </a:r>
            <a:r>
              <a:rPr lang="ru-RU" sz="2400" b="1" dirty="0" smtClean="0">
                <a:solidFill>
                  <a:schemeClr val="tx1"/>
                </a:solidFill>
              </a:rPr>
              <a:t> бюджету на </a:t>
            </a:r>
            <a:r>
              <a:rPr lang="ru-RU" sz="2400" b="1" dirty="0" err="1" smtClean="0">
                <a:solidFill>
                  <a:schemeClr val="tx1"/>
                </a:solidFill>
              </a:rPr>
              <a:t>реалізацію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регіональних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програм</a:t>
            </a:r>
            <a:r>
              <a:rPr lang="ru-RU" sz="2400" b="1" dirty="0" smtClean="0">
                <a:solidFill>
                  <a:schemeClr val="tx1"/>
                </a:solidFill>
              </a:rPr>
              <a:t> у 2021 </a:t>
            </a:r>
            <a:r>
              <a:rPr lang="ru-RU" sz="2400" b="1" dirty="0" err="1" smtClean="0">
                <a:solidFill>
                  <a:schemeClr val="tx1"/>
                </a:solidFill>
              </a:rPr>
              <a:t>році</a:t>
            </a:r>
            <a:r>
              <a:rPr lang="ru-RU" sz="2400" b="1" dirty="0" smtClean="0">
                <a:solidFill>
                  <a:schemeClr val="tx1"/>
                </a:solidFill>
              </a:rPr>
              <a:t> (13 970 449,94 </a:t>
            </a:r>
            <a:r>
              <a:rPr lang="ru-RU" sz="2400" b="1" dirty="0" err="1" smtClean="0">
                <a:solidFill>
                  <a:schemeClr val="tx1"/>
                </a:solidFill>
              </a:rPr>
              <a:t>грн</a:t>
            </a:r>
            <a:r>
              <a:rPr lang="ru-RU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12013" y="1595975"/>
            <a:ext cx="2074333" cy="1710267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Програма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висвітлення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діяльності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Броварської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районної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державної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адміністрації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та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Броварської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районної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ради в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засобах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масової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інформації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та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інформування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населення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Броварщини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на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2021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рік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  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369000,00 </a:t>
            </a:r>
            <a:r>
              <a:rPr lang="ru-RU" sz="1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грн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786731" y="1560474"/>
            <a:ext cx="2082801" cy="1621029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Програма відзначення та вшанування окремих працівників, трудових колективів, які досягли високого професіоналізму і визначних успіхів у державній, виробничій, творчій та інших сферах діяльності на 2021-2022 </a:t>
            </a:r>
            <a:r>
              <a:rPr lang="uk-UA" sz="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роки – </a:t>
            </a:r>
            <a:r>
              <a:rPr lang="uk-UA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600000,00 гр</a:t>
            </a:r>
            <a:r>
              <a:rPr lang="uk-UA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н</a:t>
            </a: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7128541" y="2971655"/>
            <a:ext cx="1469858" cy="1867069"/>
          </a:xfrm>
          <a:prstGeom prst="vertic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Програма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збереження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фондів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Трудового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архіву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Броварського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району на 2021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рік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-</a:t>
            </a:r>
          </a:p>
          <a:p>
            <a:pPr algn="ctr"/>
            <a:r>
              <a:rPr lang="uk-UA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402310,00 грн 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 rot="5400000">
            <a:off x="6894789" y="1153937"/>
            <a:ext cx="1507617" cy="229681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Щаслива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родина-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до 2022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</a:p>
          <a:p>
            <a:pPr algn="ctr"/>
            <a:r>
              <a:rPr lang="uk-UA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200000,00 грн 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 rot="5400000">
            <a:off x="9991702" y="4778336"/>
            <a:ext cx="1542759" cy="1976796"/>
          </a:xfrm>
          <a:prstGeom prst="vertic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містобудівної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Броварського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на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2019-2021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роки </a:t>
            </a:r>
          </a:p>
          <a:p>
            <a:pPr algn="ctr"/>
            <a:r>
              <a:rPr lang="uk-UA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48500,00 грн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 rot="5400000">
            <a:off x="7436169" y="4730889"/>
            <a:ext cx="1542757" cy="2071686"/>
          </a:xfrm>
          <a:prstGeom prst="vertic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оборони в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Броварському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2021-2023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роки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179000,00 </a:t>
            </a:r>
            <a:r>
              <a:rPr lang="ru-RU" sz="1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018765" y="1494920"/>
            <a:ext cx="2167467" cy="1614848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ПРОГРАМА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 забезпечення функціонування Броварської районної державної адміністрації та її структурних підрозділів для виконання та реалізації повноважень, делегованих Броварською районною радою на 2021 </a:t>
            </a:r>
            <a:r>
              <a:rPr lang="uk-UA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 </a:t>
            </a:r>
            <a:r>
              <a:rPr lang="uk-UA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9778100,00 грн 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3355658" y="5054068"/>
            <a:ext cx="2490539" cy="1600539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фінансової підтримки реорганізованим та ліквідованим відділам </a:t>
            </a:r>
            <a:r>
              <a:rPr lang="uk-UA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Згурівської</a:t>
            </a:r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Баришівської</a:t>
            </a:r>
            <a:r>
              <a:rPr lang="uk-UA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районних державних адміністрацій Броварського району Київської </a:t>
            </a:r>
            <a:r>
              <a:rPr lang="uk-UA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</a:p>
          <a:p>
            <a:pPr algn="ctr"/>
            <a:r>
              <a:rPr lang="uk-UA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2393539,94 грн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465668" y="3095457"/>
            <a:ext cx="914400" cy="1184276"/>
          </a:xfrm>
          <a:prstGeom prst="upArrowCallout">
            <a:avLst>
              <a:gd name="adj1" fmla="val 25000"/>
              <a:gd name="adj2" fmla="val 38044"/>
              <a:gd name="adj3" fmla="val 19565"/>
              <a:gd name="adj4" fmla="val 6497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 рада 169000,00 грн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1720763" y="3095457"/>
            <a:ext cx="914400" cy="1184276"/>
          </a:xfrm>
          <a:prstGeom prst="upArrowCallout">
            <a:avLst>
              <a:gd name="adj1" fmla="val 25000"/>
              <a:gd name="adj2" fmla="val 35870"/>
              <a:gd name="adj3" fmla="val 25000"/>
              <a:gd name="adj4" fmla="val 6497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РДА 200000,00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 со стрелкой вверх 16"/>
          <p:cNvSpPr/>
          <p:nvPr/>
        </p:nvSpPr>
        <p:spPr>
          <a:xfrm>
            <a:off x="9848682" y="3050679"/>
            <a:ext cx="914400" cy="1184277"/>
          </a:xfrm>
          <a:prstGeom prst="upArrowCallout">
            <a:avLst>
              <a:gd name="adj1" fmla="val 25000"/>
              <a:gd name="adj2" fmla="val 35870"/>
              <a:gd name="adj3" fmla="val 25000"/>
              <a:gd name="adj4" fmla="val 6497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 рада 300000,00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11020792" y="3025256"/>
            <a:ext cx="914400" cy="1209700"/>
          </a:xfrm>
          <a:prstGeom prst="upArrowCallout">
            <a:avLst>
              <a:gd name="adj1" fmla="val 25000"/>
              <a:gd name="adj2" fmla="val 38044"/>
              <a:gd name="adj3" fmla="val 25000"/>
              <a:gd name="adj4" fmla="val 6497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РДА 300000,00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5398505" y="3826565"/>
            <a:ext cx="914400" cy="1001160"/>
          </a:xfrm>
          <a:prstGeom prst="wedgeRectCallout">
            <a:avLst>
              <a:gd name="adj1" fmla="val -44746"/>
              <a:gd name="adj2" fmla="val 11765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РДА (культура)</a:t>
            </a:r>
          </a:p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1683165,02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4102499" y="3826565"/>
            <a:ext cx="914400" cy="1007068"/>
          </a:xfrm>
          <a:prstGeom prst="wedgeRectCallout">
            <a:avLst>
              <a:gd name="adj1" fmla="val -9963"/>
              <a:gd name="adj2" fmla="val 11603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РДА (ЦССДМ)</a:t>
            </a:r>
          </a:p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148377,00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334" y="3826565"/>
            <a:ext cx="914400" cy="1021039"/>
          </a:xfrm>
          <a:prstGeom prst="wedgeRectCallout">
            <a:avLst>
              <a:gd name="adj1" fmla="val 28080"/>
              <a:gd name="adj2" fmla="val 11603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освіти 561997,92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endCxn id="5" idx="0"/>
          </p:cNvCxnSpPr>
          <p:nvPr/>
        </p:nvCxnSpPr>
        <p:spPr>
          <a:xfrm flipH="1">
            <a:off x="1449180" y="1134533"/>
            <a:ext cx="4073945" cy="67522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840357" y="1155131"/>
            <a:ext cx="682768" cy="51464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10464" y="1134365"/>
            <a:ext cx="1803080" cy="60498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510464" y="1139687"/>
            <a:ext cx="5150929" cy="54519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7" idx="2"/>
          </p:cNvCxnSpPr>
          <p:nvPr/>
        </p:nvCxnSpPr>
        <p:spPr>
          <a:xfrm>
            <a:off x="5510464" y="1119089"/>
            <a:ext cx="1419472" cy="278610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501211" y="1134365"/>
            <a:ext cx="1670494" cy="441015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047913" y="1134365"/>
            <a:ext cx="451570" cy="403620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488143" y="1119089"/>
            <a:ext cx="4360539" cy="405148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7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53</TotalTime>
  <Words>242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4" baseType="lpstr">
      <vt:lpstr>Arial</vt:lpstr>
      <vt:lpstr>Cambria</vt:lpstr>
      <vt:lpstr>Century Gothic</vt:lpstr>
      <vt:lpstr>Garamond</vt:lpstr>
      <vt:lpstr>Rockwell</vt:lpstr>
      <vt:lpstr>Rockwell Condensed</vt:lpstr>
      <vt:lpstr>Times New Roman</vt:lpstr>
      <vt:lpstr>Wingdings</vt:lpstr>
      <vt:lpstr>Дерево</vt:lpstr>
      <vt:lpstr>Савон</vt:lpstr>
      <vt:lpstr>Диаграмма Microsoft Excel</vt:lpstr>
      <vt:lpstr> Звіт про виконання районного бюджету  Броварського району за 2021 рік  ДОХОДИ  </vt:lpstr>
      <vt:lpstr>Звіт про виконання районного бюджету  Броварського району за 2021 рік ВИДАТКИ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виконання районного бюджету  Броварського району за 2021 рік  ДОХОДИ</dc:title>
  <dc:creator>Пользователь</dc:creator>
  <cp:lastModifiedBy>Пользователь</cp:lastModifiedBy>
  <cp:revision>9</cp:revision>
  <dcterms:created xsi:type="dcterms:W3CDTF">2022-01-05T07:35:51Z</dcterms:created>
  <dcterms:modified xsi:type="dcterms:W3CDTF">2022-01-05T08:29:34Z</dcterms:modified>
</cp:coreProperties>
</file>