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media/audio3.wav" ContentType="audio/x-wav"/>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rts/chart1.xml" ContentType="application/vnd.openxmlformats-officedocument.drawingml.chart+xml"/>
  <Override PartName="/ppt/tags/tag5.xml" ContentType="application/vnd.openxmlformats-officedocument.presentationml.tags+xml"/>
  <Override PartName="/ppt/charts/chart2.xml" ContentType="application/vnd.openxmlformats-officedocument.drawingml.chart+xml"/>
  <Override PartName="/ppt/drawings/drawing1.xml" ContentType="application/vnd.openxmlformats-officedocument.drawingml.chartshape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ags/tag11.xml" ContentType="application/vnd.openxmlformats-officedocument.presentationml.tags+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tags/tag12.xml" ContentType="application/vnd.openxmlformats-officedocument.presentationml.tags+xml"/>
  <Override PartName="/ppt/tags/tag1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4.xml" ContentType="application/vnd.openxmlformats-officedocument.presentationml.tags+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tags/tag15.xml" ContentType="application/vnd.openxmlformats-officedocument.presentationml.tags+xml"/>
  <Override PartName="/ppt/tags/tag16.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7.xml" ContentType="application/vnd.openxmlformats-officedocument.presentationml.tags+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4.xml" ContentType="application/vnd.openxmlformats-officedocument.drawingml.chartshapes+xml"/>
  <Override PartName="/ppt/tags/tag18.xml" ContentType="application/vnd.openxmlformats-officedocument.presentationml.tags+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ags/tag19.xml" ContentType="application/vnd.openxmlformats-officedocument.presentationml.tags+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tags/tag20.xml" ContentType="application/vnd.openxmlformats-officedocument.presentationml.tags+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5" r:id="rId1"/>
    <p:sldMasterId id="2147483723" r:id="rId2"/>
    <p:sldMasterId id="2147483735" r:id="rId3"/>
    <p:sldMasterId id="2147483750" r:id="rId4"/>
    <p:sldMasterId id="2147483786" r:id="rId5"/>
    <p:sldMasterId id="2147483803" r:id="rId6"/>
    <p:sldMasterId id="2147483821" r:id="rId7"/>
    <p:sldMasterId id="2147483839" r:id="rId8"/>
    <p:sldMasterId id="2147483851" r:id="rId9"/>
    <p:sldMasterId id="2147483863" r:id="rId10"/>
  </p:sldMasterIdLst>
  <p:sldIdLst>
    <p:sldId id="258" r:id="rId11"/>
    <p:sldId id="256" r:id="rId12"/>
    <p:sldId id="257" r:id="rId13"/>
    <p:sldId id="259" r:id="rId14"/>
    <p:sldId id="260" r:id="rId15"/>
    <p:sldId id="264" r:id="rId16"/>
    <p:sldId id="263" r:id="rId17"/>
    <p:sldId id="262" r:id="rId18"/>
    <p:sldId id="266" r:id="rId19"/>
    <p:sldId id="267" r:id="rId20"/>
    <p:sldId id="269" r:id="rId21"/>
    <p:sldId id="268" r:id="rId22"/>
    <p:sldId id="271" r:id="rId23"/>
    <p:sldId id="270" r:id="rId24"/>
    <p:sldId id="274" r:id="rId25"/>
    <p:sldId id="272" r:id="rId26"/>
    <p:sldId id="273" r:id="rId27"/>
    <p:sldId id="288" r:id="rId28"/>
    <p:sldId id="276" r:id="rId29"/>
    <p:sldId id="278" r:id="rId30"/>
    <p:sldId id="277" r:id="rId31"/>
    <p:sldId id="279" r:id="rId32"/>
    <p:sldId id="280" r:id="rId33"/>
    <p:sldId id="281" r:id="rId34"/>
    <p:sldId id="282" r:id="rId35"/>
    <p:sldId id="283" r:id="rId36"/>
    <p:sldId id="284" r:id="rId37"/>
    <p:sldId id="285" r:id="rId38"/>
    <p:sldId id="287"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59" d="100"/>
          <a:sy n="59" d="100"/>
        </p:scale>
        <p:origin x="102" y="312"/>
      </p:cViewPr>
      <p:guideLst>
        <p:guide orient="horz" pos="2160"/>
        <p:guide pos="3840"/>
      </p:guideLst>
    </p:cSldViewPr>
  </p:slideViewPr>
  <p:notesTextViewPr>
    <p:cViewPr>
      <p:scale>
        <a:sx n="1" d="1"/>
        <a:sy n="1" d="1"/>
      </p:scale>
      <p:origin x="0" y="0"/>
    </p:cViewPr>
  </p:notesTextViewPr>
  <p:sorterViewPr>
    <p:cViewPr>
      <p:scale>
        <a:sx n="100" d="100"/>
        <a:sy n="100" d="100"/>
      </p:scale>
      <p:origin x="0" y="44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1.xlsx"/></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Лист1!$B$1</c:f>
              <c:strCache>
                <c:ptCount val="1"/>
                <c:pt idx="0">
                  <c:v>Надходження</c:v>
                </c:pt>
              </c:strCache>
            </c:strRef>
          </c:tx>
          <c:dLbls>
            <c:dLbl>
              <c:idx val="1"/>
              <c:layout>
                <c:manualLayout>
                  <c:x val="-0.35834733049026934"/>
                  <c:y val="1.9175455417066154E-3"/>
                </c:manualLayout>
              </c:layout>
              <c:tx>
                <c:rich>
                  <a:bodyPr/>
                  <a:lstStyle/>
                  <a:p>
                    <a:r>
                      <a:rPr lang="ru-RU" sz="1600" dirty="0" err="1" smtClean="0"/>
                      <a:t>Адмінзбір</a:t>
                    </a:r>
                    <a:endParaRPr lang="ru-RU" dirty="0" smtClean="0"/>
                  </a:p>
                  <a:p>
                    <a:r>
                      <a:rPr lang="ru-RU" dirty="0" smtClean="0"/>
                      <a:t> </a:t>
                    </a:r>
                    <a:r>
                      <a:rPr lang="ru-RU" dirty="0"/>
                      <a:t>451,9</a:t>
                    </a:r>
                  </a:p>
                </c:rich>
              </c:tx>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D8-4563-A3E6-F28A5F428F1E}"/>
                </c:ext>
              </c:extLst>
            </c:dLbl>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extLst>
          </c:dLbls>
          <c:cat>
            <c:strRef>
              <c:f>Лист1!$A$2:$A$5</c:f>
              <c:strCache>
                <c:ptCount val="2"/>
                <c:pt idx="0">
                  <c:v>ПДФО</c:v>
                </c:pt>
                <c:pt idx="1">
                  <c:v>Адмінзбір</c:v>
                </c:pt>
              </c:strCache>
            </c:strRef>
          </c:cat>
          <c:val>
            <c:numRef>
              <c:f>Лист1!$B$2:$B$5</c:f>
              <c:numCache>
                <c:formatCode>General</c:formatCode>
                <c:ptCount val="4"/>
                <c:pt idx="0">
                  <c:v>203368.2</c:v>
                </c:pt>
                <c:pt idx="1">
                  <c:v>451.9</c:v>
                </c:pt>
              </c:numCache>
            </c:numRef>
          </c:val>
          <c:extLst>
            <c:ext xmlns:c16="http://schemas.microsoft.com/office/drawing/2014/chart" uri="{C3380CC4-5D6E-409C-BE32-E72D297353CC}">
              <c16:uniqueId val="{00000001-93D8-4563-A3E6-F28A5F428F1E}"/>
            </c:ext>
          </c:extLst>
        </c:ser>
        <c:dLbls>
          <c:showLegendKey val="0"/>
          <c:showVal val="1"/>
          <c:showCatName val="1"/>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2800" b="1" dirty="0" err="1" smtClean="0">
                <a:latin typeface="Times New Roman" panose="02020603050405020304" pitchFamily="18" charset="0"/>
                <a:cs typeface="Times New Roman" panose="02020603050405020304" pitchFamily="18" charset="0"/>
              </a:rPr>
              <a:t>Видатки</a:t>
            </a:r>
            <a:r>
              <a:rPr lang="ru-RU" sz="2800" b="1" dirty="0" smtClean="0">
                <a:latin typeface="Times New Roman" panose="02020603050405020304" pitchFamily="18" charset="0"/>
                <a:cs typeface="Times New Roman" panose="02020603050405020304" pitchFamily="18" charset="0"/>
              </a:rPr>
              <a:t> </a:t>
            </a:r>
            <a:r>
              <a:rPr lang="ru-RU" sz="2800" b="1" dirty="0" err="1" smtClean="0">
                <a:latin typeface="Times New Roman" panose="02020603050405020304" pitchFamily="18" charset="0"/>
                <a:cs typeface="Times New Roman" panose="02020603050405020304" pitchFamily="18" charset="0"/>
              </a:rPr>
              <a:t>загального</a:t>
            </a:r>
            <a:r>
              <a:rPr lang="ru-RU" sz="2800" b="1" dirty="0" smtClean="0">
                <a:latin typeface="Times New Roman" panose="02020603050405020304" pitchFamily="18" charset="0"/>
                <a:cs typeface="Times New Roman" panose="02020603050405020304" pitchFamily="18" charset="0"/>
              </a:rPr>
              <a:t> фонду</a:t>
            </a:r>
          </a:p>
          <a:p>
            <a:pPr>
              <a:defRPr/>
            </a:pPr>
            <a:endParaRPr lang="ru-RU" dirty="0"/>
          </a:p>
        </c:rich>
      </c:tx>
      <c:layout>
        <c:manualLayout>
          <c:xMode val="edge"/>
          <c:yMode val="edge"/>
          <c:x val="0.25228687331205374"/>
          <c:y val="1.659751037344398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Бібліотеки</c:v>
                </c:pt>
              </c:strCache>
            </c:strRef>
          </c:tx>
          <c:spPr>
            <a:solidFill>
              <a:schemeClr val="accent1"/>
            </a:solidFill>
            <a:ln>
              <a:noFill/>
            </a:ln>
            <a:effectLst/>
            <a:sp3d/>
          </c:spPr>
          <c:invertIfNegative val="0"/>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15:showLeaderLines val="0"/>
              </c:ext>
            </c:extLst>
          </c:dLbls>
          <c:val>
            <c:numRef>
              <c:f>Лист1!$B$2:$B$3</c:f>
              <c:numCache>
                <c:formatCode>General</c:formatCode>
                <c:ptCount val="2"/>
                <c:pt idx="0">
                  <c:v>5296.5</c:v>
                </c:pt>
                <c:pt idx="1">
                  <c:v>6073.9</c:v>
                </c:pt>
              </c:numCache>
            </c:numRef>
          </c:val>
          <c:extLst>
            <c:ext xmlns:c16="http://schemas.microsoft.com/office/drawing/2014/chart" uri="{C3380CC4-5D6E-409C-BE32-E72D297353CC}">
              <c16:uniqueId val="{00000000-B324-4A6F-B6C2-AD232CF3A32C}"/>
            </c:ext>
          </c:extLst>
        </c:ser>
        <c:ser>
          <c:idx val="1"/>
          <c:order val="1"/>
          <c:tx>
            <c:strRef>
              <c:f>Лист1!$C$1</c:f>
              <c:strCache>
                <c:ptCount val="1"/>
                <c:pt idx="0">
                  <c:v>Будинки культури</c:v>
                </c:pt>
              </c:strCache>
            </c:strRef>
          </c:tx>
          <c:spPr>
            <a:solidFill>
              <a:schemeClr val="accent2"/>
            </a:solidFill>
            <a:ln>
              <a:noFill/>
            </a:ln>
            <a:effectLst/>
            <a:sp3d/>
          </c:spPr>
          <c:invertIfNegative val="0"/>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15:showLeaderLines val="0"/>
              </c:ext>
            </c:extLst>
          </c:dLbls>
          <c:val>
            <c:numRef>
              <c:f>Лист1!$C$2:$C$3</c:f>
              <c:numCache>
                <c:formatCode>General</c:formatCode>
                <c:ptCount val="2"/>
                <c:pt idx="0">
                  <c:v>12072.6</c:v>
                </c:pt>
                <c:pt idx="1">
                  <c:v>12582.7</c:v>
                </c:pt>
              </c:numCache>
            </c:numRef>
          </c:val>
          <c:extLst>
            <c:ext xmlns:c16="http://schemas.microsoft.com/office/drawing/2014/chart" uri="{C3380CC4-5D6E-409C-BE32-E72D297353CC}">
              <c16:uniqueId val="{00000001-B324-4A6F-B6C2-AD232CF3A32C}"/>
            </c:ext>
          </c:extLst>
        </c:ser>
        <c:ser>
          <c:idx val="2"/>
          <c:order val="2"/>
          <c:tx>
            <c:strRef>
              <c:f>Лист1!$D$1</c:f>
              <c:strCache>
                <c:ptCount val="1"/>
                <c:pt idx="0">
                  <c:v>Дитяча школа мистецтв</c:v>
                </c:pt>
              </c:strCache>
            </c:strRef>
          </c:tx>
          <c:spPr>
            <a:solidFill>
              <a:schemeClr val="accent3"/>
            </a:solidFill>
            <a:ln>
              <a:noFill/>
            </a:ln>
            <a:effectLst/>
            <a:sp3d/>
          </c:spPr>
          <c:invertIfNegative val="0"/>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300" b="1" i="0" u="none" strike="noStrike" kern="1200" baseline="0">
                    <a:solidFill>
                      <a:schemeClr val="tx1"/>
                    </a:solidFill>
                    <a:latin typeface="+mn-lt"/>
                    <a:ea typeface="+mn-ea"/>
                    <a:cs typeface="+mn-cs"/>
                  </a:defRPr>
                </a:pPr>
                <a:endParaRPr lang="ru-RU"/>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15:showLeaderLines val="0"/>
              </c:ext>
            </c:extLst>
          </c:dLbls>
          <c:val>
            <c:numRef>
              <c:f>Лист1!$D$2:$D$3</c:f>
              <c:numCache>
                <c:formatCode>General</c:formatCode>
                <c:ptCount val="2"/>
                <c:pt idx="0">
                  <c:v>8127.9</c:v>
                </c:pt>
                <c:pt idx="1">
                  <c:v>9302.3970000000008</c:v>
                </c:pt>
              </c:numCache>
            </c:numRef>
          </c:val>
          <c:extLst>
            <c:ext xmlns:c16="http://schemas.microsoft.com/office/drawing/2014/chart" uri="{C3380CC4-5D6E-409C-BE32-E72D297353CC}">
              <c16:uniqueId val="{00000003-B324-4A6F-B6C2-AD232CF3A32C}"/>
            </c:ext>
          </c:extLst>
        </c:ser>
        <c:dLbls>
          <c:showLegendKey val="0"/>
          <c:showVal val="0"/>
          <c:showCatName val="0"/>
          <c:showSerName val="0"/>
          <c:showPercent val="0"/>
          <c:showBubbleSize val="0"/>
        </c:dLbls>
        <c:gapWidth val="150"/>
        <c:shape val="box"/>
        <c:axId val="135212032"/>
        <c:axId val="135226112"/>
        <c:axId val="0"/>
      </c:bar3DChart>
      <c:catAx>
        <c:axId val="1352120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5226112"/>
        <c:crosses val="autoZero"/>
        <c:auto val="1"/>
        <c:lblAlgn val="ctr"/>
        <c:lblOffset val="100"/>
        <c:noMultiLvlLbl val="0"/>
      </c:catAx>
      <c:valAx>
        <c:axId val="135226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52120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Лист1!$B$1</c:f>
              <c:strCache>
                <c:ptCount val="1"/>
                <c:pt idx="0">
                  <c:v>2019</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Державний бюджет</c:v>
                </c:pt>
                <c:pt idx="1">
                  <c:v>Районні кошти</c:v>
                </c:pt>
              </c:strCache>
            </c:strRef>
          </c:cat>
          <c:val>
            <c:numRef>
              <c:f>Лист1!$B$2:$B$3</c:f>
              <c:numCache>
                <c:formatCode>General</c:formatCode>
                <c:ptCount val="2"/>
                <c:pt idx="0">
                  <c:v>191173.8</c:v>
                </c:pt>
                <c:pt idx="1">
                  <c:v>10653.352000000001</c:v>
                </c:pt>
              </c:numCache>
            </c:numRef>
          </c:val>
          <c:extLst>
            <c:ext xmlns:c16="http://schemas.microsoft.com/office/drawing/2014/chart" uri="{C3380CC4-5D6E-409C-BE32-E72D297353CC}">
              <c16:uniqueId val="{00000000-66B0-41DB-BCE5-AEA49F228B34}"/>
            </c:ext>
          </c:extLst>
        </c:ser>
        <c:ser>
          <c:idx val="1"/>
          <c:order val="1"/>
          <c:tx>
            <c:strRef>
              <c:f>Лист1!$C$1</c:f>
              <c:strCache>
                <c:ptCount val="1"/>
                <c:pt idx="0">
                  <c:v>2018</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Державний бюджет</c:v>
                </c:pt>
                <c:pt idx="1">
                  <c:v>Районні кошти</c:v>
                </c:pt>
              </c:strCache>
            </c:strRef>
          </c:cat>
          <c:val>
            <c:numRef>
              <c:f>Лист1!$C$2:$C$3</c:f>
              <c:numCache>
                <c:formatCode>General</c:formatCode>
                <c:ptCount val="2"/>
                <c:pt idx="0">
                  <c:v>230638</c:v>
                </c:pt>
                <c:pt idx="1">
                  <c:v>8929.9</c:v>
                </c:pt>
              </c:numCache>
            </c:numRef>
          </c:val>
          <c:extLst>
            <c:ext xmlns:c16="http://schemas.microsoft.com/office/drawing/2014/chart" uri="{C3380CC4-5D6E-409C-BE32-E72D297353CC}">
              <c16:uniqueId val="{00000001-66B0-41DB-BCE5-AEA49F228B34}"/>
            </c:ext>
          </c:extLst>
        </c:ser>
        <c:dLbls>
          <c:showLegendKey val="0"/>
          <c:showVal val="0"/>
          <c:showCatName val="0"/>
          <c:showSerName val="0"/>
          <c:showPercent val="0"/>
          <c:showBubbleSize val="0"/>
        </c:dLbls>
        <c:gapWidth val="150"/>
        <c:shape val="box"/>
        <c:axId val="135398912"/>
        <c:axId val="135400448"/>
        <c:axId val="135221248"/>
      </c:bar3DChart>
      <c:catAx>
        <c:axId val="1353989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5400448"/>
        <c:crosses val="autoZero"/>
        <c:auto val="1"/>
        <c:lblAlgn val="ctr"/>
        <c:lblOffset val="100"/>
        <c:noMultiLvlLbl val="0"/>
      </c:catAx>
      <c:valAx>
        <c:axId val="135400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5398912"/>
        <c:crosses val="autoZero"/>
        <c:crossBetween val="between"/>
      </c:valAx>
      <c:serAx>
        <c:axId val="135221248"/>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5400448"/>
        <c:crosses val="autoZero"/>
      </c:ser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dirty="0" err="1"/>
              <a:t>Видатки</a:t>
            </a:r>
            <a:r>
              <a:rPr lang="ru-RU" dirty="0"/>
              <a:t> на «</a:t>
            </a:r>
            <a:r>
              <a:rPr lang="ru-RU" dirty="0" err="1"/>
              <a:t>Програму</a:t>
            </a:r>
            <a:r>
              <a:rPr lang="ru-RU" dirty="0"/>
              <a:t> </a:t>
            </a:r>
            <a:r>
              <a:rPr lang="ru-RU" dirty="0" err="1"/>
              <a:t>розвитку</a:t>
            </a:r>
            <a:r>
              <a:rPr lang="ru-RU" dirty="0"/>
              <a:t> </a:t>
            </a:r>
            <a:r>
              <a:rPr lang="ru-RU" dirty="0" err="1"/>
              <a:t>фізичної</a:t>
            </a:r>
            <a:r>
              <a:rPr lang="ru-RU" dirty="0"/>
              <a:t> </a:t>
            </a:r>
            <a:r>
              <a:rPr lang="ru-RU" dirty="0" err="1"/>
              <a:t>культури</a:t>
            </a:r>
            <a:r>
              <a:rPr lang="ru-RU" dirty="0"/>
              <a:t> та спорту </a:t>
            </a:r>
            <a:r>
              <a:rPr lang="ru-RU" dirty="0" err="1"/>
              <a:t>Броварщина</a:t>
            </a:r>
            <a:r>
              <a:rPr lang="ru-RU" dirty="0"/>
              <a:t> спортивна на 2017-2020 роки «    </a:t>
            </a:r>
          </a:p>
        </c:rich>
      </c:tx>
      <c:layout>
        <c:manualLayout>
          <c:xMode val="edge"/>
          <c:yMode val="edge"/>
          <c:x val="6.5295173868159542E-2"/>
          <c:y val="2.802547770700637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2018</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Лист1!$A$2:$A$4</c:f>
              <c:strCache>
                <c:ptCount val="3"/>
                <c:pt idx="0">
                  <c:v>Олімпійські види</c:v>
                </c:pt>
                <c:pt idx="1">
                  <c:v>Неолімпійські види</c:v>
                </c:pt>
                <c:pt idx="2">
                  <c:v>Параолімпійські</c:v>
                </c:pt>
              </c:strCache>
            </c:strRef>
          </c:cat>
          <c:val>
            <c:numRef>
              <c:f>Лист1!$B$2:$B$4</c:f>
              <c:numCache>
                <c:formatCode>General</c:formatCode>
                <c:ptCount val="3"/>
                <c:pt idx="0">
                  <c:v>157</c:v>
                </c:pt>
                <c:pt idx="1">
                  <c:v>35</c:v>
                </c:pt>
                <c:pt idx="2">
                  <c:v>23</c:v>
                </c:pt>
              </c:numCache>
            </c:numRef>
          </c:val>
          <c:extLst>
            <c:ext xmlns:c16="http://schemas.microsoft.com/office/drawing/2014/chart" uri="{C3380CC4-5D6E-409C-BE32-E72D297353CC}">
              <c16:uniqueId val="{00000000-A7A5-4849-8CD9-1EAF65E974A6}"/>
            </c:ext>
          </c:extLst>
        </c:ser>
        <c:ser>
          <c:idx val="1"/>
          <c:order val="1"/>
          <c:tx>
            <c:strRef>
              <c:f>Лист1!$C$1</c:f>
              <c:strCache>
                <c:ptCount val="1"/>
                <c:pt idx="0">
                  <c:v>2019</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Лист1!$A$2:$A$4</c:f>
              <c:strCache>
                <c:ptCount val="3"/>
                <c:pt idx="0">
                  <c:v>Олімпійські види</c:v>
                </c:pt>
                <c:pt idx="1">
                  <c:v>Неолімпійські види</c:v>
                </c:pt>
                <c:pt idx="2">
                  <c:v>Параолімпійські</c:v>
                </c:pt>
              </c:strCache>
            </c:strRef>
          </c:cat>
          <c:val>
            <c:numRef>
              <c:f>Лист1!$C$2:$C$4</c:f>
              <c:numCache>
                <c:formatCode>General</c:formatCode>
                <c:ptCount val="3"/>
                <c:pt idx="0">
                  <c:v>160</c:v>
                </c:pt>
                <c:pt idx="1">
                  <c:v>100</c:v>
                </c:pt>
                <c:pt idx="2">
                  <c:v>40</c:v>
                </c:pt>
              </c:numCache>
            </c:numRef>
          </c:val>
          <c:extLst>
            <c:ext xmlns:c16="http://schemas.microsoft.com/office/drawing/2014/chart" uri="{C3380CC4-5D6E-409C-BE32-E72D297353CC}">
              <c16:uniqueId val="{00000001-A7A5-4849-8CD9-1EAF65E974A6}"/>
            </c:ext>
          </c:extLst>
        </c:ser>
        <c:dLbls>
          <c:dLblPos val="inEnd"/>
          <c:showLegendKey val="0"/>
          <c:showVal val="1"/>
          <c:showCatName val="0"/>
          <c:showSerName val="0"/>
          <c:showPercent val="0"/>
          <c:showBubbleSize val="0"/>
        </c:dLbls>
        <c:gapWidth val="65"/>
        <c:axId val="140528640"/>
        <c:axId val="135446528"/>
      </c:barChart>
      <c:catAx>
        <c:axId val="14052864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ru-RU"/>
          </a:p>
        </c:txPr>
        <c:crossAx val="135446528"/>
        <c:crosses val="autoZero"/>
        <c:auto val="1"/>
        <c:lblAlgn val="ctr"/>
        <c:lblOffset val="100"/>
        <c:noMultiLvlLbl val="0"/>
      </c:catAx>
      <c:valAx>
        <c:axId val="13544652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40528640"/>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percentStacked"/>
        <c:varyColors val="0"/>
        <c:ser>
          <c:idx val="0"/>
          <c:order val="0"/>
          <c:tx>
            <c:strRef>
              <c:f>Лист1!$B$1</c:f>
              <c:strCache>
                <c:ptCount val="1"/>
                <c:pt idx="0">
                  <c:v>Район.</c:v>
                </c:pt>
              </c:strCache>
            </c:strRef>
          </c:tx>
          <c:spPr>
            <a:solidFill>
              <a:schemeClr val="accent1"/>
            </a:solidFill>
            <a:ln>
              <a:noFill/>
            </a:ln>
            <a:effectLst/>
          </c:spPr>
          <c:invertIfNegative val="0"/>
          <c:cat>
            <c:numRef>
              <c:f>Лист1!$A$2:$A$3</c:f>
              <c:numCache>
                <c:formatCode>General</c:formatCode>
                <c:ptCount val="2"/>
                <c:pt idx="0">
                  <c:v>2018</c:v>
                </c:pt>
                <c:pt idx="1">
                  <c:v>2019</c:v>
                </c:pt>
              </c:numCache>
            </c:numRef>
          </c:cat>
          <c:val>
            <c:numRef>
              <c:f>Лист1!$B$2:$B$3</c:f>
              <c:numCache>
                <c:formatCode>General</c:formatCode>
                <c:ptCount val="2"/>
                <c:pt idx="0">
                  <c:v>2469.8870000000002</c:v>
                </c:pt>
                <c:pt idx="1">
                  <c:v>3444.94</c:v>
                </c:pt>
              </c:numCache>
            </c:numRef>
          </c:val>
          <c:extLst>
            <c:ext xmlns:c16="http://schemas.microsoft.com/office/drawing/2014/chart" uri="{C3380CC4-5D6E-409C-BE32-E72D297353CC}">
              <c16:uniqueId val="{00000000-2D60-40B8-A80F-6EFDFBFDA64F}"/>
            </c:ext>
          </c:extLst>
        </c:ser>
        <c:ser>
          <c:idx val="1"/>
          <c:order val="1"/>
          <c:tx>
            <c:strRef>
              <c:f>Лист1!$C$1</c:f>
              <c:strCache>
                <c:ptCount val="1"/>
                <c:pt idx="0">
                  <c:v>Велика Димерка</c:v>
                </c:pt>
              </c:strCache>
            </c:strRef>
          </c:tx>
          <c:spPr>
            <a:solidFill>
              <a:schemeClr val="accent2"/>
            </a:solidFill>
            <a:ln>
              <a:noFill/>
            </a:ln>
            <a:effectLst/>
          </c:spPr>
          <c:invertIfNegative val="0"/>
          <c:cat>
            <c:numRef>
              <c:f>Лист1!$A$2:$A$3</c:f>
              <c:numCache>
                <c:formatCode>General</c:formatCode>
                <c:ptCount val="2"/>
                <c:pt idx="0">
                  <c:v>2018</c:v>
                </c:pt>
                <c:pt idx="1">
                  <c:v>2019</c:v>
                </c:pt>
              </c:numCache>
            </c:numRef>
          </c:cat>
          <c:val>
            <c:numRef>
              <c:f>Лист1!$C$2:$C$3</c:f>
              <c:numCache>
                <c:formatCode>General</c:formatCode>
                <c:ptCount val="2"/>
                <c:pt idx="0">
                  <c:v>767.3</c:v>
                </c:pt>
                <c:pt idx="1">
                  <c:v>0</c:v>
                </c:pt>
              </c:numCache>
            </c:numRef>
          </c:val>
          <c:extLst>
            <c:ext xmlns:c16="http://schemas.microsoft.com/office/drawing/2014/chart" uri="{C3380CC4-5D6E-409C-BE32-E72D297353CC}">
              <c16:uniqueId val="{00000001-2D60-40B8-A80F-6EFDFBFDA64F}"/>
            </c:ext>
          </c:extLst>
        </c:ser>
        <c:dLbls>
          <c:showLegendKey val="0"/>
          <c:showVal val="0"/>
          <c:showCatName val="0"/>
          <c:showSerName val="0"/>
          <c:showPercent val="0"/>
          <c:showBubbleSize val="0"/>
        </c:dLbls>
        <c:gapWidth val="150"/>
        <c:overlap val="100"/>
        <c:axId val="135514368"/>
        <c:axId val="135516160"/>
      </c:barChart>
      <c:catAx>
        <c:axId val="135514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5516160"/>
        <c:crosses val="autoZero"/>
        <c:auto val="1"/>
        <c:lblAlgn val="ctr"/>
        <c:lblOffset val="100"/>
        <c:noMultiLvlLbl val="0"/>
      </c:catAx>
      <c:valAx>
        <c:axId val="1355161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55143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45" b="1" i="0" u="none" strike="noStrike" baseline="0">
                <a:solidFill>
                  <a:srgbClr val="000000"/>
                </a:solidFill>
                <a:latin typeface="Times New Roman"/>
                <a:ea typeface="Times New Roman"/>
                <a:cs typeface="Times New Roman"/>
              </a:defRPr>
            </a:pPr>
            <a:r>
              <a:rPr lang="ru-RU"/>
              <a:t>Динаміка надходжень
 ПДФО по районному бюджету
</a:t>
            </a:r>
          </a:p>
        </c:rich>
      </c:tx>
      <c:layout>
        <c:manualLayout>
          <c:xMode val="edge"/>
          <c:yMode val="edge"/>
          <c:x val="0.2516025641025641"/>
          <c:y val="0"/>
        </c:manualLayout>
      </c:layout>
      <c:overlay val="0"/>
      <c:spPr>
        <a:noFill/>
        <a:ln w="37102">
          <a:noFill/>
        </a:ln>
      </c:spPr>
    </c:title>
    <c:autoTitleDeleted val="0"/>
    <c:view3D>
      <c:rotX val="11"/>
      <c:hPercent val="55"/>
      <c:rotY val="23"/>
      <c:depthPercent val="100"/>
      <c:rAngAx val="1"/>
    </c:view3D>
    <c:floor>
      <c:thickness val="0"/>
      <c:spPr>
        <a:solidFill>
          <a:srgbClr val="C0C0C0"/>
        </a:solidFill>
        <a:ln w="3175">
          <a:solidFill>
            <a:srgbClr val="000000"/>
          </a:solidFill>
          <a:prstDash val="solid"/>
        </a:ln>
      </c:spPr>
    </c:floor>
    <c:sideWall>
      <c:thickness val="0"/>
      <c:spPr>
        <a:solidFill>
          <a:srgbClr val="C0C0C0"/>
        </a:solidFill>
        <a:ln w="12700">
          <a:solidFill>
            <a:srgbClr val="808080"/>
          </a:solidFill>
          <a:prstDash val="solid"/>
        </a:ln>
      </c:spPr>
    </c:sideWall>
    <c:backWall>
      <c:thickness val="0"/>
      <c:spPr>
        <a:solidFill>
          <a:srgbClr val="C0C0C0"/>
        </a:solidFill>
        <a:ln w="12700">
          <a:solidFill>
            <a:srgbClr val="808080"/>
          </a:solidFill>
          <a:prstDash val="solid"/>
        </a:ln>
      </c:spPr>
    </c:backWall>
    <c:plotArea>
      <c:layout>
        <c:manualLayout>
          <c:layoutTarget val="inner"/>
          <c:xMode val="edge"/>
          <c:yMode val="edge"/>
          <c:x val="8.9743589743589744E-2"/>
          <c:y val="0.15268817204301074"/>
          <c:w val="0.84775641025641024"/>
          <c:h val="0.56989247311827962"/>
        </c:manualLayout>
      </c:layout>
      <c:bar3DChart>
        <c:barDir val="col"/>
        <c:grouping val="stacked"/>
        <c:varyColors val="0"/>
        <c:ser>
          <c:idx val="1"/>
          <c:order val="0"/>
          <c:tx>
            <c:strRef>
              <c:f>Sheet1!$A$2</c:f>
              <c:strCache>
                <c:ptCount val="1"/>
                <c:pt idx="0">
                  <c:v>Фактично надійшло ПДФО по району</c:v>
                </c:pt>
              </c:strCache>
            </c:strRef>
          </c:tx>
          <c:spPr>
            <a:solidFill>
              <a:srgbClr val="993366"/>
            </a:solidFill>
            <a:ln w="18551">
              <a:solidFill>
                <a:srgbClr val="000000"/>
              </a:solidFill>
              <a:prstDash val="solid"/>
            </a:ln>
          </c:spPr>
          <c:invertIfNegative val="0"/>
          <c:dLbls>
            <c:dLbl>
              <c:idx val="4"/>
              <c:tx>
                <c:rich>
                  <a:bodyPr/>
                  <a:lstStyle/>
                  <a:p>
                    <a:r>
                      <a:rPr lang="en-US" smtClean="0"/>
                      <a:t>203368,2</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FD-495E-A14C-D383FAC1640F}"/>
                </c:ext>
              </c:extLst>
            </c:dLbl>
            <c:spPr>
              <a:noFill/>
              <a:ln w="37102">
                <a:noFill/>
              </a:ln>
            </c:spPr>
            <c:txPr>
              <a:bodyPr/>
              <a:lstStyle/>
              <a:p>
                <a:pPr>
                  <a:defRPr sz="1497" b="1" i="0" u="none" strike="noStrike" baseline="0">
                    <a:solidFill>
                      <a:srgbClr val="000000"/>
                    </a:solidFill>
                    <a:latin typeface="Arial Cyr"/>
                    <a:ea typeface="Arial Cyr"/>
                    <a:cs typeface="Arial Cyr"/>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2015</c:v>
                </c:pt>
                <c:pt idx="1">
                  <c:v>2016</c:v>
                </c:pt>
                <c:pt idx="2">
                  <c:v>2017</c:v>
                </c:pt>
                <c:pt idx="3">
                  <c:v>2018 очікувані</c:v>
                </c:pt>
                <c:pt idx="4">
                  <c:v>2019 прогноз</c:v>
                </c:pt>
              </c:strCache>
            </c:strRef>
          </c:cat>
          <c:val>
            <c:numRef>
              <c:f>Sheet1!$B$2:$F$2</c:f>
              <c:numCache>
                <c:formatCode>General</c:formatCode>
                <c:ptCount val="5"/>
                <c:pt idx="0">
                  <c:v>81196.5</c:v>
                </c:pt>
                <c:pt idx="1">
                  <c:v>124104.9</c:v>
                </c:pt>
                <c:pt idx="2">
                  <c:v>114221.3</c:v>
                </c:pt>
                <c:pt idx="3">
                  <c:v>181982.2</c:v>
                </c:pt>
                <c:pt idx="4">
                  <c:v>203820.1</c:v>
                </c:pt>
              </c:numCache>
            </c:numRef>
          </c:val>
          <c:extLst>
            <c:ext xmlns:c16="http://schemas.microsoft.com/office/drawing/2014/chart" uri="{C3380CC4-5D6E-409C-BE32-E72D297353CC}">
              <c16:uniqueId val="{00000001-A6FD-495E-A14C-D383FAC1640F}"/>
            </c:ext>
          </c:extLst>
        </c:ser>
        <c:ser>
          <c:idx val="0"/>
          <c:order val="1"/>
          <c:tx>
            <c:strRef>
              <c:f>Sheet1!$A$3</c:f>
              <c:strCache>
                <c:ptCount val="1"/>
                <c:pt idx="0">
                  <c:v>Калитянська громада</c:v>
                </c:pt>
              </c:strCache>
            </c:strRef>
          </c:tx>
          <c:spPr>
            <a:solidFill>
              <a:srgbClr val="9999FF"/>
            </a:solidFill>
            <a:ln w="18551">
              <a:solidFill>
                <a:srgbClr val="000000"/>
              </a:solidFill>
              <a:prstDash val="solid"/>
            </a:ln>
          </c:spPr>
          <c:invertIfNegative val="0"/>
          <c:dLbls>
            <c:spPr>
              <a:noFill/>
              <a:ln w="37102">
                <a:noFill/>
              </a:ln>
            </c:spPr>
            <c:txPr>
              <a:bodyPr/>
              <a:lstStyle/>
              <a:p>
                <a:pPr>
                  <a:defRPr sz="1534" b="1" i="0" u="none" strike="noStrike" baseline="0">
                    <a:solidFill>
                      <a:srgbClr val="000000"/>
                    </a:solidFill>
                    <a:latin typeface="Arial Cyr"/>
                    <a:ea typeface="Arial Cyr"/>
                    <a:cs typeface="Arial Cyr"/>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2015</c:v>
                </c:pt>
                <c:pt idx="1">
                  <c:v>2016</c:v>
                </c:pt>
                <c:pt idx="2">
                  <c:v>2017</c:v>
                </c:pt>
                <c:pt idx="3">
                  <c:v>2018 очікувані</c:v>
                </c:pt>
                <c:pt idx="4">
                  <c:v>2019 прогноз</c:v>
                </c:pt>
              </c:strCache>
            </c:strRef>
          </c:cat>
          <c:val>
            <c:numRef>
              <c:f>Sheet1!$B$3:$F$3</c:f>
              <c:numCache>
                <c:formatCode>General</c:formatCode>
                <c:ptCount val="5"/>
                <c:pt idx="0">
                  <c:v>8729.2000000000007</c:v>
                </c:pt>
              </c:numCache>
            </c:numRef>
          </c:val>
          <c:extLst>
            <c:ext xmlns:c16="http://schemas.microsoft.com/office/drawing/2014/chart" uri="{C3380CC4-5D6E-409C-BE32-E72D297353CC}">
              <c16:uniqueId val="{00000002-A6FD-495E-A14C-D383FAC1640F}"/>
            </c:ext>
          </c:extLst>
        </c:ser>
        <c:ser>
          <c:idx val="2"/>
          <c:order val="2"/>
          <c:tx>
            <c:strRef>
              <c:f>Sheet1!$A$4</c:f>
              <c:strCache>
                <c:ptCount val="1"/>
                <c:pt idx="0">
                  <c:v>Великодимерська селищна рада</c:v>
                </c:pt>
              </c:strCache>
            </c:strRef>
          </c:tx>
          <c:spPr>
            <a:solidFill>
              <a:srgbClr val="FFFFCC"/>
            </a:solidFill>
            <a:ln w="18551">
              <a:solidFill>
                <a:srgbClr val="000000"/>
              </a:solidFill>
              <a:prstDash val="solid"/>
            </a:ln>
          </c:spPr>
          <c:invertIfNegative val="0"/>
          <c:dLbls>
            <c:spPr>
              <a:noFill/>
              <a:ln w="37102">
                <a:noFill/>
              </a:ln>
            </c:spPr>
            <c:txPr>
              <a:bodyPr/>
              <a:lstStyle/>
              <a:p>
                <a:pPr>
                  <a:defRPr sz="1497" b="1" i="0" u="none" strike="noStrike" baseline="0">
                    <a:solidFill>
                      <a:srgbClr val="000000"/>
                    </a:solidFill>
                    <a:latin typeface="Arial Cyr"/>
                    <a:ea typeface="Arial Cyr"/>
                    <a:cs typeface="Arial Cyr"/>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2015</c:v>
                </c:pt>
                <c:pt idx="1">
                  <c:v>2016</c:v>
                </c:pt>
                <c:pt idx="2">
                  <c:v>2017</c:v>
                </c:pt>
                <c:pt idx="3">
                  <c:v>2018 очікувані</c:v>
                </c:pt>
                <c:pt idx="4">
                  <c:v>2019 прогноз</c:v>
                </c:pt>
              </c:strCache>
            </c:strRef>
          </c:cat>
          <c:val>
            <c:numRef>
              <c:f>Sheet1!$B$4:$F$4</c:f>
              <c:numCache>
                <c:formatCode>General</c:formatCode>
                <c:ptCount val="5"/>
                <c:pt idx="2">
                  <c:v>54895.46</c:v>
                </c:pt>
              </c:numCache>
            </c:numRef>
          </c:val>
          <c:extLst>
            <c:ext xmlns:c16="http://schemas.microsoft.com/office/drawing/2014/chart" uri="{C3380CC4-5D6E-409C-BE32-E72D297353CC}">
              <c16:uniqueId val="{00000003-A6FD-495E-A14C-D383FAC1640F}"/>
            </c:ext>
          </c:extLst>
        </c:ser>
        <c:dLbls>
          <c:showLegendKey val="0"/>
          <c:showVal val="1"/>
          <c:showCatName val="0"/>
          <c:showSerName val="0"/>
          <c:showPercent val="0"/>
          <c:showBubbleSize val="0"/>
        </c:dLbls>
        <c:gapWidth val="150"/>
        <c:gapDepth val="0"/>
        <c:shape val="box"/>
        <c:axId val="50071424"/>
        <c:axId val="50072960"/>
        <c:axId val="0"/>
      </c:bar3DChart>
      <c:catAx>
        <c:axId val="50071424"/>
        <c:scaling>
          <c:orientation val="minMax"/>
        </c:scaling>
        <c:delete val="0"/>
        <c:axPos val="b"/>
        <c:numFmt formatCode="General" sourceLinked="1"/>
        <c:majorTickMark val="out"/>
        <c:minorTickMark val="none"/>
        <c:tickLblPos val="low"/>
        <c:spPr>
          <a:ln w="4638">
            <a:solidFill>
              <a:srgbClr val="000000"/>
            </a:solidFill>
            <a:prstDash val="solid"/>
          </a:ln>
        </c:spPr>
        <c:txPr>
          <a:bodyPr rot="0" vert="horz"/>
          <a:lstStyle/>
          <a:p>
            <a:pPr>
              <a:defRPr sz="1753" b="1" i="0" u="none" strike="noStrike" baseline="0">
                <a:solidFill>
                  <a:srgbClr val="000000"/>
                </a:solidFill>
                <a:latin typeface="Arial Cyr"/>
                <a:ea typeface="Arial Cyr"/>
                <a:cs typeface="Arial Cyr"/>
              </a:defRPr>
            </a:pPr>
            <a:endParaRPr lang="ru-RU"/>
          </a:p>
        </c:txPr>
        <c:crossAx val="50072960"/>
        <c:crosses val="autoZero"/>
        <c:auto val="1"/>
        <c:lblAlgn val="ctr"/>
        <c:lblOffset val="100"/>
        <c:tickLblSkip val="1"/>
        <c:tickMarkSkip val="1"/>
        <c:noMultiLvlLbl val="0"/>
      </c:catAx>
      <c:valAx>
        <c:axId val="50072960"/>
        <c:scaling>
          <c:orientation val="minMax"/>
        </c:scaling>
        <c:delete val="0"/>
        <c:axPos val="l"/>
        <c:majorGridlines>
          <c:spPr>
            <a:ln w="4638">
              <a:solidFill>
                <a:srgbClr val="000000"/>
              </a:solidFill>
              <a:prstDash val="solid"/>
            </a:ln>
          </c:spPr>
        </c:majorGridlines>
        <c:numFmt formatCode="General" sourceLinked="1"/>
        <c:majorTickMark val="out"/>
        <c:minorTickMark val="none"/>
        <c:tickLblPos val="nextTo"/>
        <c:spPr>
          <a:ln w="4638">
            <a:solidFill>
              <a:srgbClr val="000000"/>
            </a:solidFill>
            <a:prstDash val="solid"/>
          </a:ln>
        </c:spPr>
        <c:txPr>
          <a:bodyPr rot="0" vert="horz"/>
          <a:lstStyle/>
          <a:p>
            <a:pPr>
              <a:defRPr sz="1461" b="1" i="0" u="none" strike="noStrike" baseline="0">
                <a:solidFill>
                  <a:srgbClr val="000000"/>
                </a:solidFill>
                <a:latin typeface="Arial Cyr"/>
                <a:ea typeface="Arial Cyr"/>
                <a:cs typeface="Arial Cyr"/>
              </a:defRPr>
            </a:pPr>
            <a:endParaRPr lang="ru-RU"/>
          </a:p>
        </c:txPr>
        <c:crossAx val="50071424"/>
        <c:crosses val="autoZero"/>
        <c:crossBetween val="between"/>
      </c:valAx>
      <c:spPr>
        <a:noFill/>
        <a:ln w="37102">
          <a:noFill/>
        </a:ln>
      </c:spPr>
    </c:plotArea>
    <c:legend>
      <c:legendPos val="b"/>
      <c:layout>
        <c:manualLayout>
          <c:xMode val="edge"/>
          <c:yMode val="edge"/>
          <c:x val="7.5320512820512817E-2"/>
          <c:y val="0.89677419354838706"/>
          <c:w val="0.84615384615384615"/>
          <c:h val="9.6774193548387094E-2"/>
        </c:manualLayout>
      </c:layout>
      <c:overlay val="0"/>
      <c:spPr>
        <a:noFill/>
        <a:ln w="4638">
          <a:solidFill>
            <a:srgbClr val="000000"/>
          </a:solidFill>
          <a:prstDash val="solid"/>
        </a:ln>
      </c:spPr>
      <c:txPr>
        <a:bodyPr/>
        <a:lstStyle/>
        <a:p>
          <a:pPr>
            <a:defRPr sz="1344" b="1" i="0" u="none" strike="noStrike" baseline="0">
              <a:solidFill>
                <a:srgbClr val="000000"/>
              </a:solidFill>
              <a:latin typeface="Arial Cyr"/>
              <a:ea typeface="Arial Cyr"/>
              <a:cs typeface="Arial Cyr"/>
            </a:defRPr>
          </a:pPr>
          <a:endParaRPr lang="ru-RU"/>
        </a:p>
      </c:txPr>
    </c:legend>
    <c:plotVisOnly val="1"/>
    <c:dispBlanksAs val="gap"/>
    <c:showDLblsOverMax val="0"/>
  </c:chart>
  <c:spPr>
    <a:noFill/>
    <a:ln>
      <a:noFill/>
    </a:ln>
  </c:spPr>
  <c:txPr>
    <a:bodyPr/>
    <a:lstStyle/>
    <a:p>
      <a:pPr>
        <a:defRPr sz="2629" b="1" i="0" u="none" strike="noStrike" baseline="0">
          <a:solidFill>
            <a:srgbClr val="000000"/>
          </a:solidFill>
          <a:latin typeface="Arial Cyr"/>
          <a:ea typeface="Arial Cyr"/>
          <a:cs typeface="Arial Cyr"/>
        </a:defRPr>
      </a:pPr>
      <a:endParaRPr lang="ru-RU"/>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5919389978213508"/>
          <c:y val="3.3575980567586892E-2"/>
          <c:w val="0.72882352941176454"/>
          <c:h val="0.70706531399807371"/>
        </c:manualLayout>
      </c:layout>
      <c:bar3DChart>
        <c:barDir val="col"/>
        <c:grouping val="clustered"/>
        <c:varyColors val="0"/>
        <c:ser>
          <c:idx val="0"/>
          <c:order val="0"/>
          <c:tx>
            <c:strRef>
              <c:f>Лист1!$B$1</c:f>
              <c:strCache>
                <c:ptCount val="1"/>
                <c:pt idx="0">
                  <c:v>2018</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Лист1!$A$2:$A$7</c:f>
              <c:strCache>
                <c:ptCount val="6"/>
                <c:pt idx="0">
                  <c:v>Медична субвенція</c:v>
                </c:pt>
                <c:pt idx="1">
                  <c:v>Освітня субвенція</c:v>
                </c:pt>
                <c:pt idx="2">
                  <c:v>Субвенція ДБ на соціальні виплати</c:v>
                </c:pt>
                <c:pt idx="3">
                  <c:v>Субвенція на обєкти спільного користування</c:v>
                </c:pt>
                <c:pt idx="4">
                  <c:v>Інша субвенція</c:v>
                </c:pt>
                <c:pt idx="5">
                  <c:v>Додаткова дотація</c:v>
                </c:pt>
              </c:strCache>
            </c:strRef>
          </c:cat>
          <c:val>
            <c:numRef>
              <c:f>Лист1!$B$2:$B$7</c:f>
              <c:numCache>
                <c:formatCode>General</c:formatCode>
                <c:ptCount val="6"/>
                <c:pt idx="0">
                  <c:v>126888.9</c:v>
                </c:pt>
                <c:pt idx="1">
                  <c:v>90591.7</c:v>
                </c:pt>
                <c:pt idx="2">
                  <c:v>230687</c:v>
                </c:pt>
                <c:pt idx="3">
                  <c:v>52235</c:v>
                </c:pt>
                <c:pt idx="4">
                  <c:v>11292</c:v>
                </c:pt>
                <c:pt idx="5">
                  <c:v>26547.8</c:v>
                </c:pt>
              </c:numCache>
            </c:numRef>
          </c:val>
          <c:extLst>
            <c:ext xmlns:c16="http://schemas.microsoft.com/office/drawing/2014/chart" uri="{C3380CC4-5D6E-409C-BE32-E72D297353CC}">
              <c16:uniqueId val="{00000000-848F-4930-9794-8E17AC4C63A5}"/>
            </c:ext>
          </c:extLst>
        </c:ser>
        <c:ser>
          <c:idx val="1"/>
          <c:order val="1"/>
          <c:tx>
            <c:strRef>
              <c:f>Лист1!$C$1</c:f>
              <c:strCache>
                <c:ptCount val="1"/>
                <c:pt idx="0">
                  <c:v>2019</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0"/>
              <c:layout>
                <c:manualLayout>
                  <c:x val="2.0726196804729858E-2"/>
                  <c:y val="-1.54525372883717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C97-4FC3-AAF3-50D3F43CF2B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Лист1!$A$2:$A$7</c:f>
              <c:strCache>
                <c:ptCount val="6"/>
                <c:pt idx="0">
                  <c:v>Медична субвенція</c:v>
                </c:pt>
                <c:pt idx="1">
                  <c:v>Освітня субвенція</c:v>
                </c:pt>
                <c:pt idx="2">
                  <c:v>Субвенція ДБ на соціальні виплати</c:v>
                </c:pt>
                <c:pt idx="3">
                  <c:v>Субвенція на обєкти спільного користування</c:v>
                </c:pt>
                <c:pt idx="4">
                  <c:v>Інша субвенція</c:v>
                </c:pt>
                <c:pt idx="5">
                  <c:v>Додаткова дотація</c:v>
                </c:pt>
              </c:strCache>
            </c:strRef>
          </c:cat>
          <c:val>
            <c:numRef>
              <c:f>Лист1!$C$2:$C$7</c:f>
              <c:numCache>
                <c:formatCode>General</c:formatCode>
                <c:ptCount val="6"/>
                <c:pt idx="0">
                  <c:v>127539.4</c:v>
                </c:pt>
                <c:pt idx="1">
                  <c:v>103925.1</c:v>
                </c:pt>
                <c:pt idx="2">
                  <c:v>191173.8</c:v>
                </c:pt>
                <c:pt idx="3">
                  <c:v>52500</c:v>
                </c:pt>
                <c:pt idx="4">
                  <c:v>4826</c:v>
                </c:pt>
                <c:pt idx="5">
                  <c:v>11589.173000000001</c:v>
                </c:pt>
              </c:numCache>
            </c:numRef>
          </c:val>
          <c:extLst>
            <c:ext xmlns:c16="http://schemas.microsoft.com/office/drawing/2014/chart" uri="{C3380CC4-5D6E-409C-BE32-E72D297353CC}">
              <c16:uniqueId val="{00000001-848F-4930-9794-8E17AC4C63A5}"/>
            </c:ext>
          </c:extLst>
        </c:ser>
        <c:dLbls>
          <c:showLegendKey val="0"/>
          <c:showVal val="0"/>
          <c:showCatName val="0"/>
          <c:showSerName val="0"/>
          <c:showPercent val="0"/>
          <c:showBubbleSize val="0"/>
        </c:dLbls>
        <c:gapWidth val="65"/>
        <c:shape val="box"/>
        <c:axId val="44470656"/>
        <c:axId val="44472192"/>
        <c:axId val="0"/>
        <c:extLst>
          <c:ext xmlns:c15="http://schemas.microsoft.com/office/drawing/2012/chart" uri="{02D57815-91ED-43cb-92C2-25804820EDAC}">
            <c15:filteredBarSeries>
              <c15:ser>
                <c:idx val="2"/>
                <c:order val="2"/>
                <c:tx>
                  <c:strRef>
                    <c:extLst>
                      <c:ext uri="{02D57815-91ED-43cb-92C2-25804820EDAC}">
                        <c15:formulaRef>
                          <c15:sqref>Лист1!$D$1</c15:sqref>
                        </c15:formulaRef>
                      </c:ext>
                    </c:extLst>
                    <c:strCache>
                      <c:ptCount val="1"/>
                      <c:pt idx="0">
                        <c:v>Столбец1</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cat>
                  <c:strRef>
                    <c:extLst>
                      <c:ext uri="{02D57815-91ED-43cb-92C2-25804820EDAC}">
                        <c15:formulaRef>
                          <c15:sqref>Лист1!$A$2:$A$7</c15:sqref>
                        </c15:formulaRef>
                      </c:ext>
                    </c:extLst>
                    <c:strCache>
                      <c:ptCount val="6"/>
                      <c:pt idx="0">
                        <c:v>Медична субвенція</c:v>
                      </c:pt>
                      <c:pt idx="1">
                        <c:v>Освітня субвенція</c:v>
                      </c:pt>
                      <c:pt idx="2">
                        <c:v>Субвенція ДБ на соціальні виплати</c:v>
                      </c:pt>
                      <c:pt idx="3">
                        <c:v>Субвенція на обєкти спільного користування</c:v>
                      </c:pt>
                      <c:pt idx="4">
                        <c:v>Інша субвенція</c:v>
                      </c:pt>
                      <c:pt idx="5">
                        <c:v>Додаткова дотація</c:v>
                      </c:pt>
                    </c:strCache>
                  </c:strRef>
                </c:cat>
                <c:val>
                  <c:numRef>
                    <c:extLst>
                      <c:ext uri="{02D57815-91ED-43cb-92C2-25804820EDAC}">
                        <c15:formulaRef>
                          <c15:sqref>Лист1!$D$2:$D$7</c15:sqref>
                        </c15:formulaRef>
                      </c:ext>
                    </c:extLst>
                    <c:numCache>
                      <c:formatCode>General</c:formatCode>
                      <c:ptCount val="6"/>
                    </c:numCache>
                  </c:numRef>
                </c:val>
                <c:extLst>
                  <c:ext xmlns:c16="http://schemas.microsoft.com/office/drawing/2014/chart" uri="{C3380CC4-5D6E-409C-BE32-E72D297353CC}">
                    <c16:uniqueId val="{00000002-848F-4930-9794-8E17AC4C63A5}"/>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Лист1!$E$1</c15:sqref>
                        </c15:formulaRef>
                      </c:ext>
                    </c:extLst>
                    <c:strCache>
                      <c:ptCount val="1"/>
                      <c:pt idx="0">
                        <c:v>Столбец2</c:v>
                      </c:pt>
                    </c:strCache>
                  </c:strRef>
                </c:tx>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cat>
                  <c:strRef>
                    <c:extLst xmlns:c15="http://schemas.microsoft.com/office/drawing/2012/chart">
                      <c:ext xmlns:c15="http://schemas.microsoft.com/office/drawing/2012/chart" uri="{02D57815-91ED-43cb-92C2-25804820EDAC}">
                        <c15:formulaRef>
                          <c15:sqref>Лист1!$A$2:$A$7</c15:sqref>
                        </c15:formulaRef>
                      </c:ext>
                    </c:extLst>
                    <c:strCache>
                      <c:ptCount val="6"/>
                      <c:pt idx="0">
                        <c:v>Медична субвенція</c:v>
                      </c:pt>
                      <c:pt idx="1">
                        <c:v>Освітня субвенція</c:v>
                      </c:pt>
                      <c:pt idx="2">
                        <c:v>Субвенція ДБ на соціальні виплати</c:v>
                      </c:pt>
                      <c:pt idx="3">
                        <c:v>Субвенція на обєкти спільного користування</c:v>
                      </c:pt>
                      <c:pt idx="4">
                        <c:v>Інша субвенція</c:v>
                      </c:pt>
                      <c:pt idx="5">
                        <c:v>Додаткова дотація</c:v>
                      </c:pt>
                    </c:strCache>
                  </c:strRef>
                </c:cat>
                <c:val>
                  <c:numRef>
                    <c:extLst xmlns:c15="http://schemas.microsoft.com/office/drawing/2012/chart">
                      <c:ext xmlns:c15="http://schemas.microsoft.com/office/drawing/2012/chart" uri="{02D57815-91ED-43cb-92C2-25804820EDAC}">
                        <c15:formulaRef>
                          <c15:sqref>Лист1!$E$2:$E$7</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3-848F-4930-9794-8E17AC4C63A5}"/>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Лист1!$F$1</c15:sqref>
                        </c15:formulaRef>
                      </c:ext>
                    </c:extLst>
                    <c:strCache>
                      <c:ptCount val="1"/>
                      <c:pt idx="0">
                        <c:v>Столбец3</c:v>
                      </c:pt>
                    </c:strCache>
                  </c:strRef>
                </c:tx>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cat>
                  <c:strRef>
                    <c:extLst xmlns:c15="http://schemas.microsoft.com/office/drawing/2012/chart">
                      <c:ext xmlns:c15="http://schemas.microsoft.com/office/drawing/2012/chart" uri="{02D57815-91ED-43cb-92C2-25804820EDAC}">
                        <c15:formulaRef>
                          <c15:sqref>Лист1!$A$2:$A$7</c15:sqref>
                        </c15:formulaRef>
                      </c:ext>
                    </c:extLst>
                    <c:strCache>
                      <c:ptCount val="6"/>
                      <c:pt idx="0">
                        <c:v>Медична субвенція</c:v>
                      </c:pt>
                      <c:pt idx="1">
                        <c:v>Освітня субвенція</c:v>
                      </c:pt>
                      <c:pt idx="2">
                        <c:v>Субвенція ДБ на соціальні виплати</c:v>
                      </c:pt>
                      <c:pt idx="3">
                        <c:v>Субвенція на обєкти спільного користування</c:v>
                      </c:pt>
                      <c:pt idx="4">
                        <c:v>Інша субвенція</c:v>
                      </c:pt>
                      <c:pt idx="5">
                        <c:v>Додаткова дотація</c:v>
                      </c:pt>
                    </c:strCache>
                  </c:strRef>
                </c:cat>
                <c:val>
                  <c:numRef>
                    <c:extLst xmlns:c15="http://schemas.microsoft.com/office/drawing/2012/chart">
                      <c:ext xmlns:c15="http://schemas.microsoft.com/office/drawing/2012/chart" uri="{02D57815-91ED-43cb-92C2-25804820EDAC}">
                        <c15:formulaRef>
                          <c15:sqref>Лист1!$F$2:$F$7</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4-848F-4930-9794-8E17AC4C63A5}"/>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Лист1!$G$1</c15:sqref>
                        </c15:formulaRef>
                      </c:ext>
                    </c:extLst>
                    <c:strCache>
                      <c:ptCount val="1"/>
                      <c:pt idx="0">
                        <c:v>Столбец4</c:v>
                      </c:pt>
                    </c:strCache>
                  </c:strRef>
                </c:tx>
                <c:spPr>
                  <a:solidFill>
                    <a:schemeClr val="accent6">
                      <a:alpha val="85000"/>
                    </a:schemeClr>
                  </a:solidFill>
                  <a:ln w="9525" cap="flat" cmpd="sng" algn="ctr">
                    <a:solidFill>
                      <a:schemeClr val="accent6">
                        <a:lumMod val="75000"/>
                      </a:schemeClr>
                    </a:solidFill>
                    <a:round/>
                  </a:ln>
                  <a:effectLst/>
                  <a:sp3d contourW="9525">
                    <a:contourClr>
                      <a:schemeClr val="accent6">
                        <a:lumMod val="75000"/>
                      </a:schemeClr>
                    </a:contourClr>
                  </a:sp3d>
                </c:spPr>
                <c:invertIfNegative val="0"/>
                <c:cat>
                  <c:strRef>
                    <c:extLst xmlns:c15="http://schemas.microsoft.com/office/drawing/2012/chart">
                      <c:ext xmlns:c15="http://schemas.microsoft.com/office/drawing/2012/chart" uri="{02D57815-91ED-43cb-92C2-25804820EDAC}">
                        <c15:formulaRef>
                          <c15:sqref>Лист1!$A$2:$A$7</c15:sqref>
                        </c15:formulaRef>
                      </c:ext>
                    </c:extLst>
                    <c:strCache>
                      <c:ptCount val="6"/>
                      <c:pt idx="0">
                        <c:v>Медична субвенція</c:v>
                      </c:pt>
                      <c:pt idx="1">
                        <c:v>Освітня субвенція</c:v>
                      </c:pt>
                      <c:pt idx="2">
                        <c:v>Субвенція ДБ на соціальні виплати</c:v>
                      </c:pt>
                      <c:pt idx="3">
                        <c:v>Субвенція на обєкти спільного користування</c:v>
                      </c:pt>
                      <c:pt idx="4">
                        <c:v>Інша субвенція</c:v>
                      </c:pt>
                      <c:pt idx="5">
                        <c:v>Додаткова дотація</c:v>
                      </c:pt>
                    </c:strCache>
                  </c:strRef>
                </c:cat>
                <c:val>
                  <c:numRef>
                    <c:extLst xmlns:c15="http://schemas.microsoft.com/office/drawing/2012/chart">
                      <c:ext xmlns:c15="http://schemas.microsoft.com/office/drawing/2012/chart" uri="{02D57815-91ED-43cb-92C2-25804820EDAC}">
                        <c15:formulaRef>
                          <c15:sqref>Лист1!$G$2:$G$7</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5-848F-4930-9794-8E17AC4C63A5}"/>
                  </c:ext>
                </c:extLst>
              </c15:ser>
            </c15:filteredBarSeries>
          </c:ext>
        </c:extLst>
      </c:bar3DChart>
      <c:catAx>
        <c:axId val="4447065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ru-RU"/>
          </a:p>
        </c:txPr>
        <c:crossAx val="44472192"/>
        <c:crosses val="autoZero"/>
        <c:auto val="1"/>
        <c:lblAlgn val="ctr"/>
        <c:lblOffset val="100"/>
        <c:noMultiLvlLbl val="0"/>
      </c:catAx>
      <c:valAx>
        <c:axId val="4447219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crossAx val="4447065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623290593005518E-2"/>
          <c:y val="0.20352374335427742"/>
          <c:w val="0.89540624999999996"/>
          <c:h val="0.6604358599633452"/>
        </c:manualLayout>
      </c:layout>
      <c:barChart>
        <c:barDir val="col"/>
        <c:grouping val="clustered"/>
        <c:varyColors val="0"/>
        <c:ser>
          <c:idx val="0"/>
          <c:order val="0"/>
          <c:spPr>
            <a:solidFill>
              <a:schemeClr val="accent1"/>
            </a:solidFill>
            <a:ln>
              <a:noFill/>
            </a:ln>
            <a:effectLst/>
          </c:spPr>
          <c:invertIfNegative val="0"/>
          <c:dLbls>
            <c:dLbl>
              <c:idx val="0"/>
              <c:layout>
                <c:manualLayout>
                  <c:x val="-3.3348704626872304E-2"/>
                  <c:y val="2.98386230599859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956-49EC-9728-7B888BEE3E98}"/>
                </c:ext>
              </c:extLst>
            </c:dLbl>
            <c:dLbl>
              <c:idx val="4"/>
              <c:layout>
                <c:manualLayout>
                  <c:x val="-2.689411663457451E-2"/>
                  <c:y val="6.393990655711293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956-49EC-9728-7B888BEE3E98}"/>
                </c:ext>
              </c:extLst>
            </c:dLbl>
            <c:dLbl>
              <c:idx val="6"/>
              <c:layout>
                <c:manualLayout>
                  <c:x val="-3.0121410630723364E-2"/>
                  <c:y val="1.06566510928521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956-49EC-9728-7B888BEE3E98}"/>
                </c:ext>
              </c:extLst>
            </c:dLbl>
            <c:dLbl>
              <c:idx val="7"/>
              <c:layout>
                <c:manualLayout>
                  <c:x val="-2.2591057973042603E-2"/>
                  <c:y val="-1.27879813114225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956-49EC-9728-7B888BEE3E98}"/>
                </c:ext>
              </c:extLst>
            </c:dLbl>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Лист1!$A$1:$J$1</c:f>
              <c:strCache>
                <c:ptCount val="10"/>
                <c:pt idx="0">
                  <c:v>Охорона здоров"я</c:v>
                </c:pt>
                <c:pt idx="1">
                  <c:v>Субвенція на соціальний захист</c:v>
                </c:pt>
                <c:pt idx="2">
                  <c:v>Освіта</c:v>
                </c:pt>
                <c:pt idx="3">
                  <c:v>Дошкільна освіта</c:v>
                </c:pt>
                <c:pt idx="4">
                  <c:v>Реверсна дотація</c:v>
                </c:pt>
                <c:pt idx="5">
                  <c:v>Культура</c:v>
                </c:pt>
                <c:pt idx="6">
                  <c:v>Соціальний захист</c:v>
                </c:pt>
                <c:pt idx="7">
                  <c:v>Державне управління</c:v>
                </c:pt>
                <c:pt idx="8">
                  <c:v>Фізична культура</c:v>
                </c:pt>
                <c:pt idx="9">
                  <c:v>Інші видатки</c:v>
                </c:pt>
              </c:strCache>
            </c:strRef>
          </c:cat>
          <c:val>
            <c:numRef>
              <c:f>Лист1!$A$2:$J$2</c:f>
              <c:numCache>
                <c:formatCode>General</c:formatCode>
                <c:ptCount val="10"/>
                <c:pt idx="0">
                  <c:v>214115.5</c:v>
                </c:pt>
                <c:pt idx="1">
                  <c:v>231202</c:v>
                </c:pt>
                <c:pt idx="2">
                  <c:v>162993</c:v>
                </c:pt>
                <c:pt idx="3">
                  <c:v>32002.3</c:v>
                </c:pt>
                <c:pt idx="4">
                  <c:v>8811.4</c:v>
                </c:pt>
                <c:pt idx="5">
                  <c:v>17383.900000000001</c:v>
                </c:pt>
                <c:pt idx="6">
                  <c:v>9608.6</c:v>
                </c:pt>
                <c:pt idx="7">
                  <c:v>3291.2</c:v>
                </c:pt>
                <c:pt idx="8">
                  <c:v>3438.2</c:v>
                </c:pt>
                <c:pt idx="9">
                  <c:v>515</c:v>
                </c:pt>
              </c:numCache>
            </c:numRef>
          </c:val>
          <c:extLst>
            <c:ext xmlns:c16="http://schemas.microsoft.com/office/drawing/2014/chart" uri="{C3380CC4-5D6E-409C-BE32-E72D297353CC}">
              <c16:uniqueId val="{00000000-832F-497C-B665-C0CC2C7BA95C}"/>
            </c:ext>
          </c:extLst>
        </c:ser>
        <c:ser>
          <c:idx val="1"/>
          <c:order val="1"/>
          <c:spPr>
            <a:solidFill>
              <a:schemeClr val="accent2"/>
            </a:solidFill>
            <a:ln>
              <a:noFill/>
            </a:ln>
            <a:effectLst/>
          </c:spPr>
          <c:invertIfNegative val="0"/>
          <c:dPt>
            <c:idx val="0"/>
            <c:invertIfNegative val="0"/>
            <c:bubble3D val="0"/>
            <c:extLst>
              <c:ext xmlns:c16="http://schemas.microsoft.com/office/drawing/2014/chart" uri="{C3380CC4-5D6E-409C-BE32-E72D297353CC}">
                <c16:uniqueId val="{00000017-B956-49EC-9728-7B888BEE3E98}"/>
              </c:ext>
            </c:extLst>
          </c:dPt>
          <c:dPt>
            <c:idx val="1"/>
            <c:invertIfNegative val="0"/>
            <c:bubble3D val="0"/>
            <c:extLst>
              <c:ext xmlns:c16="http://schemas.microsoft.com/office/drawing/2014/chart" uri="{C3380CC4-5D6E-409C-BE32-E72D297353CC}">
                <c16:uniqueId val="{00000019-B956-49EC-9728-7B888BEE3E98}"/>
              </c:ext>
            </c:extLst>
          </c:dPt>
          <c:dPt>
            <c:idx val="2"/>
            <c:invertIfNegative val="0"/>
            <c:bubble3D val="0"/>
            <c:explosion val="15"/>
            <c:extLst>
              <c:ext xmlns:c16="http://schemas.microsoft.com/office/drawing/2014/chart" uri="{C3380CC4-5D6E-409C-BE32-E72D297353CC}">
                <c16:uniqueId val="{0000001B-B956-49EC-9728-7B888BEE3E98}"/>
              </c:ext>
            </c:extLst>
          </c:dPt>
          <c:dPt>
            <c:idx val="3"/>
            <c:invertIfNegative val="0"/>
            <c:bubble3D val="0"/>
            <c:extLst>
              <c:ext xmlns:c16="http://schemas.microsoft.com/office/drawing/2014/chart" uri="{C3380CC4-5D6E-409C-BE32-E72D297353CC}">
                <c16:uniqueId val="{0000001D-B956-49EC-9728-7B888BEE3E98}"/>
              </c:ext>
            </c:extLst>
          </c:dPt>
          <c:dPt>
            <c:idx val="4"/>
            <c:invertIfNegative val="0"/>
            <c:bubble3D val="0"/>
            <c:extLst>
              <c:ext xmlns:c16="http://schemas.microsoft.com/office/drawing/2014/chart" uri="{C3380CC4-5D6E-409C-BE32-E72D297353CC}">
                <c16:uniqueId val="{0000001F-B956-49EC-9728-7B888BEE3E98}"/>
              </c:ext>
            </c:extLst>
          </c:dPt>
          <c:dPt>
            <c:idx val="5"/>
            <c:invertIfNegative val="0"/>
            <c:bubble3D val="0"/>
            <c:extLst>
              <c:ext xmlns:c16="http://schemas.microsoft.com/office/drawing/2014/chart" uri="{C3380CC4-5D6E-409C-BE32-E72D297353CC}">
                <c16:uniqueId val="{00000021-B956-49EC-9728-7B888BEE3E98}"/>
              </c:ext>
            </c:extLst>
          </c:dPt>
          <c:dPt>
            <c:idx val="6"/>
            <c:invertIfNegative val="0"/>
            <c:bubble3D val="0"/>
            <c:extLst>
              <c:ext xmlns:c16="http://schemas.microsoft.com/office/drawing/2014/chart" uri="{C3380CC4-5D6E-409C-BE32-E72D297353CC}">
                <c16:uniqueId val="{00000023-B956-49EC-9728-7B888BEE3E98}"/>
              </c:ext>
            </c:extLst>
          </c:dPt>
          <c:dPt>
            <c:idx val="7"/>
            <c:invertIfNegative val="0"/>
            <c:bubble3D val="0"/>
            <c:extLst>
              <c:ext xmlns:c16="http://schemas.microsoft.com/office/drawing/2014/chart" uri="{C3380CC4-5D6E-409C-BE32-E72D297353CC}">
                <c16:uniqueId val="{00000025-B956-49EC-9728-7B888BEE3E98}"/>
              </c:ext>
            </c:extLst>
          </c:dPt>
          <c:dPt>
            <c:idx val="8"/>
            <c:invertIfNegative val="0"/>
            <c:bubble3D val="0"/>
            <c:extLst>
              <c:ext xmlns:c16="http://schemas.microsoft.com/office/drawing/2014/chart" uri="{C3380CC4-5D6E-409C-BE32-E72D297353CC}">
                <c16:uniqueId val="{00000027-B956-49EC-9728-7B888BEE3E98}"/>
              </c:ext>
            </c:extLst>
          </c:dPt>
          <c:dPt>
            <c:idx val="9"/>
            <c:invertIfNegative val="0"/>
            <c:bubble3D val="0"/>
            <c:extLst>
              <c:ext xmlns:c16="http://schemas.microsoft.com/office/drawing/2014/chart" uri="{C3380CC4-5D6E-409C-BE32-E72D297353CC}">
                <c16:uniqueId val="{00000029-B956-49EC-9728-7B888BEE3E98}"/>
              </c:ext>
            </c:extLst>
          </c:dPt>
          <c:dLbls>
            <c:dLbl>
              <c:idx val="8"/>
              <c:layout>
                <c:manualLayout>
                  <c:x val="2.1515293307659545E-2"/>
                  <c:y val="-1.9181971967134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B956-49EC-9728-7B888BEE3E98}"/>
                </c:ext>
              </c:extLst>
            </c:dLbl>
            <c:dLbl>
              <c:idx val="9"/>
              <c:layout>
                <c:manualLayout>
                  <c:x val="8.6061173230638187E-3"/>
                  <c:y val="-2.7707292841415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B956-49EC-9728-7B888BEE3E98}"/>
                </c:ext>
              </c:extLst>
            </c:dLbl>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Лист1!$A$1:$J$1</c:f>
              <c:strCache>
                <c:ptCount val="10"/>
                <c:pt idx="0">
                  <c:v>Охорона здоров"я</c:v>
                </c:pt>
                <c:pt idx="1">
                  <c:v>Субвенція на соціальний захист</c:v>
                </c:pt>
                <c:pt idx="2">
                  <c:v>Освіта</c:v>
                </c:pt>
                <c:pt idx="3">
                  <c:v>Дошкільна освіта</c:v>
                </c:pt>
                <c:pt idx="4">
                  <c:v>Реверсна дотація</c:v>
                </c:pt>
                <c:pt idx="5">
                  <c:v>Культура</c:v>
                </c:pt>
                <c:pt idx="6">
                  <c:v>Соціальний захист</c:v>
                </c:pt>
                <c:pt idx="7">
                  <c:v>Державне управління</c:v>
                </c:pt>
                <c:pt idx="8">
                  <c:v>Фізична культура</c:v>
                </c:pt>
                <c:pt idx="9">
                  <c:v>Інші видатки</c:v>
                </c:pt>
              </c:strCache>
            </c:strRef>
          </c:cat>
          <c:val>
            <c:numRef>
              <c:f>Лист1!$A$3:$J$3</c:f>
              <c:numCache>
                <c:formatCode>General</c:formatCode>
                <c:ptCount val="10"/>
                <c:pt idx="0">
                  <c:v>214968.2</c:v>
                </c:pt>
                <c:pt idx="1">
                  <c:v>191173.8</c:v>
                </c:pt>
                <c:pt idx="2">
                  <c:v>174628.122</c:v>
                </c:pt>
                <c:pt idx="3">
                  <c:v>42032.9</c:v>
                </c:pt>
                <c:pt idx="4">
                  <c:v>12131.4</c:v>
                </c:pt>
                <c:pt idx="5">
                  <c:v>25956.5</c:v>
                </c:pt>
                <c:pt idx="6">
                  <c:v>10653.3</c:v>
                </c:pt>
                <c:pt idx="7">
                  <c:v>4416.2</c:v>
                </c:pt>
                <c:pt idx="8">
                  <c:v>3744.9</c:v>
                </c:pt>
                <c:pt idx="9">
                  <c:v>4210.6000000000004</c:v>
                </c:pt>
              </c:numCache>
            </c:numRef>
          </c:val>
          <c:extLst>
            <c:ext xmlns:c16="http://schemas.microsoft.com/office/drawing/2014/chart" uri="{C3380CC4-5D6E-409C-BE32-E72D297353CC}">
              <c16:uniqueId val="{00000001-832F-497C-B665-C0CC2C7BA95C}"/>
            </c:ext>
          </c:extLst>
        </c:ser>
        <c:ser>
          <c:idx val="2"/>
          <c:order val="2"/>
          <c:spPr>
            <a:solidFill>
              <a:schemeClr val="accent3"/>
            </a:solidFill>
            <a:ln>
              <a:noFill/>
            </a:ln>
            <a:effectLst/>
          </c:spPr>
          <c:invertIfNegative val="0"/>
          <c:dPt>
            <c:idx val="0"/>
            <c:invertIfNegative val="0"/>
            <c:bubble3D val="0"/>
            <c:extLst>
              <c:ext xmlns:c16="http://schemas.microsoft.com/office/drawing/2014/chart" uri="{C3380CC4-5D6E-409C-BE32-E72D297353CC}">
                <c16:uniqueId val="{0000002D-B956-49EC-9728-7B888BEE3E98}"/>
              </c:ext>
            </c:extLst>
          </c:dPt>
          <c:dPt>
            <c:idx val="1"/>
            <c:invertIfNegative val="0"/>
            <c:bubble3D val="0"/>
            <c:extLst>
              <c:ext xmlns:c16="http://schemas.microsoft.com/office/drawing/2014/chart" uri="{C3380CC4-5D6E-409C-BE32-E72D297353CC}">
                <c16:uniqueId val="{0000002F-B956-49EC-9728-7B888BEE3E98}"/>
              </c:ext>
            </c:extLst>
          </c:dPt>
          <c:dPt>
            <c:idx val="2"/>
            <c:invertIfNegative val="0"/>
            <c:bubble3D val="0"/>
            <c:extLst>
              <c:ext xmlns:c16="http://schemas.microsoft.com/office/drawing/2014/chart" uri="{C3380CC4-5D6E-409C-BE32-E72D297353CC}">
                <c16:uniqueId val="{00000031-B956-49EC-9728-7B888BEE3E98}"/>
              </c:ext>
            </c:extLst>
          </c:dPt>
          <c:dPt>
            <c:idx val="3"/>
            <c:invertIfNegative val="0"/>
            <c:bubble3D val="0"/>
            <c:extLst>
              <c:ext xmlns:c16="http://schemas.microsoft.com/office/drawing/2014/chart" uri="{C3380CC4-5D6E-409C-BE32-E72D297353CC}">
                <c16:uniqueId val="{00000033-B956-49EC-9728-7B888BEE3E98}"/>
              </c:ext>
            </c:extLst>
          </c:dPt>
          <c:dPt>
            <c:idx val="4"/>
            <c:invertIfNegative val="0"/>
            <c:bubble3D val="0"/>
            <c:extLst>
              <c:ext xmlns:c16="http://schemas.microsoft.com/office/drawing/2014/chart" uri="{C3380CC4-5D6E-409C-BE32-E72D297353CC}">
                <c16:uniqueId val="{00000035-B956-49EC-9728-7B888BEE3E98}"/>
              </c:ext>
            </c:extLst>
          </c:dPt>
          <c:dPt>
            <c:idx val="5"/>
            <c:invertIfNegative val="0"/>
            <c:bubble3D val="0"/>
            <c:extLst>
              <c:ext xmlns:c16="http://schemas.microsoft.com/office/drawing/2014/chart" uri="{C3380CC4-5D6E-409C-BE32-E72D297353CC}">
                <c16:uniqueId val="{00000037-B956-49EC-9728-7B888BEE3E98}"/>
              </c:ext>
            </c:extLst>
          </c:dPt>
          <c:dPt>
            <c:idx val="6"/>
            <c:invertIfNegative val="0"/>
            <c:bubble3D val="0"/>
            <c:extLst>
              <c:ext xmlns:c16="http://schemas.microsoft.com/office/drawing/2014/chart" uri="{C3380CC4-5D6E-409C-BE32-E72D297353CC}">
                <c16:uniqueId val="{00000039-B956-49EC-9728-7B888BEE3E98}"/>
              </c:ext>
            </c:extLst>
          </c:dPt>
          <c:dPt>
            <c:idx val="7"/>
            <c:invertIfNegative val="0"/>
            <c:bubble3D val="0"/>
            <c:extLst>
              <c:ext xmlns:c16="http://schemas.microsoft.com/office/drawing/2014/chart" uri="{C3380CC4-5D6E-409C-BE32-E72D297353CC}">
                <c16:uniqueId val="{0000003B-B956-49EC-9728-7B888BEE3E98}"/>
              </c:ext>
            </c:extLst>
          </c:dPt>
          <c:dPt>
            <c:idx val="8"/>
            <c:invertIfNegative val="0"/>
            <c:bubble3D val="0"/>
            <c:extLst>
              <c:ext xmlns:c16="http://schemas.microsoft.com/office/drawing/2014/chart" uri="{C3380CC4-5D6E-409C-BE32-E72D297353CC}">
                <c16:uniqueId val="{0000003D-B956-49EC-9728-7B888BEE3E98}"/>
              </c:ext>
            </c:extLst>
          </c:dPt>
          <c:dPt>
            <c:idx val="9"/>
            <c:invertIfNegative val="0"/>
            <c:bubble3D val="0"/>
            <c:extLst>
              <c:ext xmlns:c16="http://schemas.microsoft.com/office/drawing/2014/chart" uri="{C3380CC4-5D6E-409C-BE32-E72D297353CC}">
                <c16:uniqueId val="{0000003F-B956-49EC-9728-7B888BEE3E98}"/>
              </c:ext>
            </c:extLst>
          </c:dPt>
          <c:cat>
            <c:strRef>
              <c:f>Лист1!$A$1:$J$1</c:f>
              <c:strCache>
                <c:ptCount val="10"/>
                <c:pt idx="0">
                  <c:v>Охорона здоров"я</c:v>
                </c:pt>
                <c:pt idx="1">
                  <c:v>Субвенція на соціальний захист</c:v>
                </c:pt>
                <c:pt idx="2">
                  <c:v>Освіта</c:v>
                </c:pt>
                <c:pt idx="3">
                  <c:v>Дошкільна освіта</c:v>
                </c:pt>
                <c:pt idx="4">
                  <c:v>Реверсна дотація</c:v>
                </c:pt>
                <c:pt idx="5">
                  <c:v>Культура</c:v>
                </c:pt>
                <c:pt idx="6">
                  <c:v>Соціальний захист</c:v>
                </c:pt>
                <c:pt idx="7">
                  <c:v>Державне управління</c:v>
                </c:pt>
                <c:pt idx="8">
                  <c:v>Фізична культура</c:v>
                </c:pt>
                <c:pt idx="9">
                  <c:v>Інші видатки</c:v>
                </c:pt>
              </c:strCache>
            </c:strRef>
          </c:cat>
          <c:val>
            <c:numRef>
              <c:f>Лист1!$A$4:$J$4</c:f>
              <c:numCache>
                <c:formatCode>General</c:formatCode>
                <c:ptCount val="10"/>
              </c:numCache>
            </c:numRef>
          </c:val>
          <c:extLst>
            <c:ext xmlns:c16="http://schemas.microsoft.com/office/drawing/2014/chart" uri="{C3380CC4-5D6E-409C-BE32-E72D297353CC}">
              <c16:uniqueId val="{00000002-832F-497C-B665-C0CC2C7BA95C}"/>
            </c:ext>
          </c:extLst>
        </c:ser>
        <c:ser>
          <c:idx val="3"/>
          <c:order val="3"/>
          <c:spPr>
            <a:solidFill>
              <a:schemeClr val="accent4"/>
            </a:solidFill>
            <a:ln>
              <a:noFill/>
            </a:ln>
            <a:effectLst/>
          </c:spPr>
          <c:invertIfNegative val="0"/>
          <c:dPt>
            <c:idx val="0"/>
            <c:invertIfNegative val="0"/>
            <c:bubble3D val="0"/>
            <c:extLst>
              <c:ext xmlns:c16="http://schemas.microsoft.com/office/drawing/2014/chart" uri="{C3380CC4-5D6E-409C-BE32-E72D297353CC}">
                <c16:uniqueId val="{00000043-B956-49EC-9728-7B888BEE3E98}"/>
              </c:ext>
            </c:extLst>
          </c:dPt>
          <c:dPt>
            <c:idx val="1"/>
            <c:invertIfNegative val="0"/>
            <c:bubble3D val="0"/>
            <c:extLst>
              <c:ext xmlns:c16="http://schemas.microsoft.com/office/drawing/2014/chart" uri="{C3380CC4-5D6E-409C-BE32-E72D297353CC}">
                <c16:uniqueId val="{00000045-B956-49EC-9728-7B888BEE3E98}"/>
              </c:ext>
            </c:extLst>
          </c:dPt>
          <c:dPt>
            <c:idx val="2"/>
            <c:invertIfNegative val="0"/>
            <c:bubble3D val="0"/>
            <c:extLst>
              <c:ext xmlns:c16="http://schemas.microsoft.com/office/drawing/2014/chart" uri="{C3380CC4-5D6E-409C-BE32-E72D297353CC}">
                <c16:uniqueId val="{00000047-B956-49EC-9728-7B888BEE3E98}"/>
              </c:ext>
            </c:extLst>
          </c:dPt>
          <c:dPt>
            <c:idx val="3"/>
            <c:invertIfNegative val="0"/>
            <c:bubble3D val="0"/>
            <c:extLst>
              <c:ext xmlns:c16="http://schemas.microsoft.com/office/drawing/2014/chart" uri="{C3380CC4-5D6E-409C-BE32-E72D297353CC}">
                <c16:uniqueId val="{00000049-B956-49EC-9728-7B888BEE3E98}"/>
              </c:ext>
            </c:extLst>
          </c:dPt>
          <c:dPt>
            <c:idx val="4"/>
            <c:invertIfNegative val="0"/>
            <c:bubble3D val="0"/>
            <c:extLst>
              <c:ext xmlns:c16="http://schemas.microsoft.com/office/drawing/2014/chart" uri="{C3380CC4-5D6E-409C-BE32-E72D297353CC}">
                <c16:uniqueId val="{0000004B-B956-49EC-9728-7B888BEE3E98}"/>
              </c:ext>
            </c:extLst>
          </c:dPt>
          <c:dPt>
            <c:idx val="5"/>
            <c:invertIfNegative val="0"/>
            <c:bubble3D val="0"/>
            <c:extLst>
              <c:ext xmlns:c16="http://schemas.microsoft.com/office/drawing/2014/chart" uri="{C3380CC4-5D6E-409C-BE32-E72D297353CC}">
                <c16:uniqueId val="{0000004D-B956-49EC-9728-7B888BEE3E98}"/>
              </c:ext>
            </c:extLst>
          </c:dPt>
          <c:dPt>
            <c:idx val="6"/>
            <c:invertIfNegative val="0"/>
            <c:bubble3D val="0"/>
            <c:extLst>
              <c:ext xmlns:c16="http://schemas.microsoft.com/office/drawing/2014/chart" uri="{C3380CC4-5D6E-409C-BE32-E72D297353CC}">
                <c16:uniqueId val="{0000004F-B956-49EC-9728-7B888BEE3E98}"/>
              </c:ext>
            </c:extLst>
          </c:dPt>
          <c:dPt>
            <c:idx val="7"/>
            <c:invertIfNegative val="0"/>
            <c:bubble3D val="0"/>
            <c:extLst>
              <c:ext xmlns:c16="http://schemas.microsoft.com/office/drawing/2014/chart" uri="{C3380CC4-5D6E-409C-BE32-E72D297353CC}">
                <c16:uniqueId val="{00000051-B956-49EC-9728-7B888BEE3E98}"/>
              </c:ext>
            </c:extLst>
          </c:dPt>
          <c:dPt>
            <c:idx val="8"/>
            <c:invertIfNegative val="0"/>
            <c:bubble3D val="0"/>
            <c:extLst>
              <c:ext xmlns:c16="http://schemas.microsoft.com/office/drawing/2014/chart" uri="{C3380CC4-5D6E-409C-BE32-E72D297353CC}">
                <c16:uniqueId val="{00000053-B956-49EC-9728-7B888BEE3E98}"/>
              </c:ext>
            </c:extLst>
          </c:dPt>
          <c:dPt>
            <c:idx val="9"/>
            <c:invertIfNegative val="0"/>
            <c:bubble3D val="0"/>
            <c:extLst>
              <c:ext xmlns:c16="http://schemas.microsoft.com/office/drawing/2014/chart" uri="{C3380CC4-5D6E-409C-BE32-E72D297353CC}">
                <c16:uniqueId val="{00000055-B956-49EC-9728-7B888BEE3E98}"/>
              </c:ext>
            </c:extLst>
          </c:dPt>
          <c:cat>
            <c:strRef>
              <c:f>Лист1!$A$1:$J$1</c:f>
              <c:strCache>
                <c:ptCount val="10"/>
                <c:pt idx="0">
                  <c:v>Охорона здоров"я</c:v>
                </c:pt>
                <c:pt idx="1">
                  <c:v>Субвенція на соціальний захист</c:v>
                </c:pt>
                <c:pt idx="2">
                  <c:v>Освіта</c:v>
                </c:pt>
                <c:pt idx="3">
                  <c:v>Дошкільна освіта</c:v>
                </c:pt>
                <c:pt idx="4">
                  <c:v>Реверсна дотація</c:v>
                </c:pt>
                <c:pt idx="5">
                  <c:v>Культура</c:v>
                </c:pt>
                <c:pt idx="6">
                  <c:v>Соціальний захист</c:v>
                </c:pt>
                <c:pt idx="7">
                  <c:v>Державне управління</c:v>
                </c:pt>
                <c:pt idx="8">
                  <c:v>Фізична культура</c:v>
                </c:pt>
                <c:pt idx="9">
                  <c:v>Інші видатки</c:v>
                </c:pt>
              </c:strCache>
            </c:strRef>
          </c:cat>
          <c:val>
            <c:numRef>
              <c:f>Лист1!$A$5:$J$5</c:f>
              <c:numCache>
                <c:formatCode>General</c:formatCode>
                <c:ptCount val="10"/>
              </c:numCache>
            </c:numRef>
          </c:val>
          <c:extLst>
            <c:ext xmlns:c16="http://schemas.microsoft.com/office/drawing/2014/chart" uri="{C3380CC4-5D6E-409C-BE32-E72D297353CC}">
              <c16:uniqueId val="{00000003-832F-497C-B665-C0CC2C7BA95C}"/>
            </c:ext>
          </c:extLst>
        </c:ser>
        <c:ser>
          <c:idx val="4"/>
          <c:order val="4"/>
          <c:spPr>
            <a:solidFill>
              <a:schemeClr val="accent5"/>
            </a:solidFill>
            <a:ln>
              <a:noFill/>
            </a:ln>
            <a:effectLst/>
          </c:spPr>
          <c:invertIfNegative val="0"/>
          <c:dPt>
            <c:idx val="0"/>
            <c:invertIfNegative val="0"/>
            <c:bubble3D val="0"/>
            <c:extLst>
              <c:ext xmlns:c16="http://schemas.microsoft.com/office/drawing/2014/chart" uri="{C3380CC4-5D6E-409C-BE32-E72D297353CC}">
                <c16:uniqueId val="{0000003D-2C4F-4EBB-A801-C66D3D320A37}"/>
              </c:ext>
            </c:extLst>
          </c:dPt>
          <c:dPt>
            <c:idx val="1"/>
            <c:invertIfNegative val="0"/>
            <c:bubble3D val="0"/>
            <c:extLst>
              <c:ext xmlns:c16="http://schemas.microsoft.com/office/drawing/2014/chart" uri="{C3380CC4-5D6E-409C-BE32-E72D297353CC}">
                <c16:uniqueId val="{0000003F-2C4F-4EBB-A801-C66D3D320A37}"/>
              </c:ext>
            </c:extLst>
          </c:dPt>
          <c:dPt>
            <c:idx val="2"/>
            <c:invertIfNegative val="0"/>
            <c:bubble3D val="0"/>
            <c:extLst>
              <c:ext xmlns:c16="http://schemas.microsoft.com/office/drawing/2014/chart" uri="{C3380CC4-5D6E-409C-BE32-E72D297353CC}">
                <c16:uniqueId val="{00000041-2C4F-4EBB-A801-C66D3D320A37}"/>
              </c:ext>
            </c:extLst>
          </c:dPt>
          <c:dPt>
            <c:idx val="3"/>
            <c:invertIfNegative val="0"/>
            <c:bubble3D val="0"/>
            <c:extLst>
              <c:ext xmlns:c16="http://schemas.microsoft.com/office/drawing/2014/chart" uri="{C3380CC4-5D6E-409C-BE32-E72D297353CC}">
                <c16:uniqueId val="{00000043-2C4F-4EBB-A801-C66D3D320A37}"/>
              </c:ext>
            </c:extLst>
          </c:dPt>
          <c:dPt>
            <c:idx val="4"/>
            <c:invertIfNegative val="0"/>
            <c:bubble3D val="0"/>
            <c:extLst>
              <c:ext xmlns:c16="http://schemas.microsoft.com/office/drawing/2014/chart" uri="{C3380CC4-5D6E-409C-BE32-E72D297353CC}">
                <c16:uniqueId val="{00000045-2C4F-4EBB-A801-C66D3D320A37}"/>
              </c:ext>
            </c:extLst>
          </c:dPt>
          <c:dPt>
            <c:idx val="5"/>
            <c:invertIfNegative val="0"/>
            <c:bubble3D val="0"/>
            <c:extLst>
              <c:ext xmlns:c16="http://schemas.microsoft.com/office/drawing/2014/chart" uri="{C3380CC4-5D6E-409C-BE32-E72D297353CC}">
                <c16:uniqueId val="{00000047-2C4F-4EBB-A801-C66D3D320A37}"/>
              </c:ext>
            </c:extLst>
          </c:dPt>
          <c:dPt>
            <c:idx val="6"/>
            <c:invertIfNegative val="0"/>
            <c:bubble3D val="0"/>
            <c:extLst>
              <c:ext xmlns:c16="http://schemas.microsoft.com/office/drawing/2014/chart" uri="{C3380CC4-5D6E-409C-BE32-E72D297353CC}">
                <c16:uniqueId val="{00000049-2C4F-4EBB-A801-C66D3D320A37}"/>
              </c:ext>
            </c:extLst>
          </c:dPt>
          <c:dPt>
            <c:idx val="7"/>
            <c:invertIfNegative val="0"/>
            <c:bubble3D val="0"/>
            <c:extLst>
              <c:ext xmlns:c16="http://schemas.microsoft.com/office/drawing/2014/chart" uri="{C3380CC4-5D6E-409C-BE32-E72D297353CC}">
                <c16:uniqueId val="{0000004B-2C4F-4EBB-A801-C66D3D320A37}"/>
              </c:ext>
            </c:extLst>
          </c:dPt>
          <c:dPt>
            <c:idx val="8"/>
            <c:invertIfNegative val="0"/>
            <c:bubble3D val="0"/>
            <c:extLst>
              <c:ext xmlns:c16="http://schemas.microsoft.com/office/drawing/2014/chart" uri="{C3380CC4-5D6E-409C-BE32-E72D297353CC}">
                <c16:uniqueId val="{0000004D-2C4F-4EBB-A801-C66D3D320A37}"/>
              </c:ext>
            </c:extLst>
          </c:dPt>
          <c:dPt>
            <c:idx val="9"/>
            <c:invertIfNegative val="0"/>
            <c:bubble3D val="0"/>
            <c:extLst>
              <c:ext xmlns:c16="http://schemas.microsoft.com/office/drawing/2014/chart" uri="{C3380CC4-5D6E-409C-BE32-E72D297353CC}">
                <c16:uniqueId val="{0000004F-2C4F-4EBB-A801-C66D3D320A37}"/>
              </c:ext>
            </c:extLst>
          </c:dPt>
          <c:cat>
            <c:strRef>
              <c:f>Лист1!$A$1:$J$1</c:f>
              <c:strCache>
                <c:ptCount val="10"/>
                <c:pt idx="0">
                  <c:v>Охорона здоров"я</c:v>
                </c:pt>
                <c:pt idx="1">
                  <c:v>Субвенція на соціальний захист</c:v>
                </c:pt>
                <c:pt idx="2">
                  <c:v>Освіта</c:v>
                </c:pt>
                <c:pt idx="3">
                  <c:v>Дошкільна освіта</c:v>
                </c:pt>
                <c:pt idx="4">
                  <c:v>Реверсна дотація</c:v>
                </c:pt>
                <c:pt idx="5">
                  <c:v>Культура</c:v>
                </c:pt>
                <c:pt idx="6">
                  <c:v>Соціальний захист</c:v>
                </c:pt>
                <c:pt idx="7">
                  <c:v>Державне управління</c:v>
                </c:pt>
                <c:pt idx="8">
                  <c:v>Фізична культура</c:v>
                </c:pt>
                <c:pt idx="9">
                  <c:v>Інші видатки</c:v>
                </c:pt>
              </c:strCache>
            </c:strRef>
          </c:cat>
          <c:val>
            <c:numRef>
              <c:f>Лист1!$A$6:$J$6</c:f>
              <c:numCache>
                <c:formatCode>General</c:formatCode>
                <c:ptCount val="10"/>
              </c:numCache>
            </c:numRef>
          </c:val>
          <c:extLst>
            <c:ext xmlns:c16="http://schemas.microsoft.com/office/drawing/2014/chart" uri="{C3380CC4-5D6E-409C-BE32-E72D297353CC}">
              <c16:uniqueId val="{00000058-B956-49EC-9728-7B888BEE3E98}"/>
            </c:ext>
          </c:extLst>
        </c:ser>
        <c:dLbls>
          <c:showLegendKey val="0"/>
          <c:showVal val="0"/>
          <c:showCatName val="0"/>
          <c:showSerName val="0"/>
          <c:showPercent val="0"/>
          <c:showBubbleSize val="0"/>
        </c:dLbls>
        <c:gapWidth val="100"/>
        <c:axId val="44818432"/>
        <c:axId val="44819968"/>
      </c:barChart>
      <c:catAx>
        <c:axId val="448184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ru-RU"/>
          </a:p>
        </c:txPr>
        <c:crossAx val="44819968"/>
        <c:crosses val="autoZero"/>
        <c:auto val="1"/>
        <c:lblAlgn val="ctr"/>
        <c:lblOffset val="100"/>
        <c:noMultiLvlLbl val="0"/>
      </c:catAx>
      <c:valAx>
        <c:axId val="44819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48184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13"/>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Лист1!$B$1</c:f>
              <c:strCache>
                <c:ptCount val="1"/>
                <c:pt idx="0">
                  <c:v>Продажи</c:v>
                </c:pt>
              </c:strCache>
            </c:strRef>
          </c:tx>
          <c:dPt>
            <c:idx val="0"/>
            <c:bubble3D val="0"/>
            <c:spPr>
              <a:gradFill rotWithShape="1">
                <a:gsLst>
                  <a:gs pos="0">
                    <a:schemeClr val="accent1">
                      <a:tint val="98000"/>
                      <a:lumMod val="114000"/>
                    </a:schemeClr>
                  </a:gs>
                  <a:gs pos="100000">
                    <a:schemeClr val="accent1">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extLst>
              <c:ext xmlns:c16="http://schemas.microsoft.com/office/drawing/2014/chart" uri="{C3380CC4-5D6E-409C-BE32-E72D297353CC}">
                <c16:uniqueId val="{00000004-32B6-4BCC-BE2A-ECBB96A9B35A}"/>
              </c:ext>
            </c:extLst>
          </c:dPt>
          <c:dPt>
            <c:idx val="1"/>
            <c:bubble3D val="0"/>
            <c:spPr>
              <a:gradFill rotWithShape="1">
                <a:gsLst>
                  <a:gs pos="0">
                    <a:schemeClr val="accent2">
                      <a:tint val="98000"/>
                      <a:lumMod val="114000"/>
                    </a:schemeClr>
                  </a:gs>
                  <a:gs pos="100000">
                    <a:schemeClr val="accent2">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extLst>
              <c:ext xmlns:c16="http://schemas.microsoft.com/office/drawing/2014/chart" uri="{C3380CC4-5D6E-409C-BE32-E72D297353CC}">
                <c16:uniqueId val="{00000003-4847-442F-86C3-C6BF312EDA49}"/>
              </c:ext>
            </c:extLst>
          </c:dPt>
          <c:dPt>
            <c:idx val="2"/>
            <c:bubble3D val="0"/>
            <c:spPr>
              <a:gradFill rotWithShape="1">
                <a:gsLst>
                  <a:gs pos="0">
                    <a:schemeClr val="accent3">
                      <a:tint val="98000"/>
                      <a:lumMod val="114000"/>
                    </a:schemeClr>
                  </a:gs>
                  <a:gs pos="100000">
                    <a:schemeClr val="accent3">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extLst>
              <c:ext xmlns:c16="http://schemas.microsoft.com/office/drawing/2014/chart" uri="{C3380CC4-5D6E-409C-BE32-E72D297353CC}">
                <c16:uniqueId val="{00000001-32B6-4BCC-BE2A-ECBB96A9B35A}"/>
              </c:ext>
            </c:extLst>
          </c:dPt>
          <c:dPt>
            <c:idx val="3"/>
            <c:bubble3D val="0"/>
            <c:explosion val="14"/>
            <c:spPr>
              <a:gradFill rotWithShape="1">
                <a:gsLst>
                  <a:gs pos="0">
                    <a:schemeClr val="accent4">
                      <a:tint val="98000"/>
                      <a:lumMod val="114000"/>
                    </a:schemeClr>
                  </a:gs>
                  <a:gs pos="100000">
                    <a:schemeClr val="accent4">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extLst>
              <c:ext xmlns:c16="http://schemas.microsoft.com/office/drawing/2014/chart" uri="{C3380CC4-5D6E-409C-BE32-E72D297353CC}">
                <c16:uniqueId val="{00000002-32B6-4BCC-BE2A-ECBB96A9B35A}"/>
              </c:ext>
            </c:extLst>
          </c:dPt>
          <c:dPt>
            <c:idx val="4"/>
            <c:bubble3D val="0"/>
            <c:spPr>
              <a:gradFill rotWithShape="1">
                <a:gsLst>
                  <a:gs pos="0">
                    <a:schemeClr val="accent5">
                      <a:tint val="98000"/>
                      <a:lumMod val="114000"/>
                    </a:schemeClr>
                  </a:gs>
                  <a:gs pos="100000">
                    <a:schemeClr val="accent5">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extLst>
              <c:ext xmlns:c16="http://schemas.microsoft.com/office/drawing/2014/chart" uri="{C3380CC4-5D6E-409C-BE32-E72D297353CC}">
                <c16:uniqueId val="{00000009-4847-442F-86C3-C6BF312EDA49}"/>
              </c:ext>
            </c:extLst>
          </c:dPt>
          <c:dPt>
            <c:idx val="5"/>
            <c:bubble3D val="0"/>
            <c:spPr>
              <a:gradFill rotWithShape="1">
                <a:gsLst>
                  <a:gs pos="0">
                    <a:schemeClr val="accent6">
                      <a:tint val="98000"/>
                      <a:lumMod val="114000"/>
                    </a:schemeClr>
                  </a:gs>
                  <a:gs pos="100000">
                    <a:schemeClr val="accent6">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extLst>
              <c:ext xmlns:c16="http://schemas.microsoft.com/office/drawing/2014/chart" uri="{C3380CC4-5D6E-409C-BE32-E72D297353CC}">
                <c16:uniqueId val="{00000006-32B6-4BCC-BE2A-ECBB96A9B35A}"/>
              </c:ext>
            </c:extLst>
          </c:dPt>
          <c:dPt>
            <c:idx val="6"/>
            <c:bubble3D val="0"/>
            <c:spPr>
              <a:gradFill rotWithShape="1">
                <a:gsLst>
                  <a:gs pos="0">
                    <a:schemeClr val="accent1">
                      <a:lumMod val="60000"/>
                      <a:tint val="98000"/>
                      <a:lumMod val="114000"/>
                    </a:schemeClr>
                  </a:gs>
                  <a:gs pos="100000">
                    <a:schemeClr val="accent1">
                      <a:lumMod val="6000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extLst>
              <c:ext xmlns:c16="http://schemas.microsoft.com/office/drawing/2014/chart" uri="{C3380CC4-5D6E-409C-BE32-E72D297353CC}">
                <c16:uniqueId val="{00000007-32B6-4BCC-BE2A-ECBB96A9B35A}"/>
              </c:ext>
            </c:extLst>
          </c:dPt>
          <c:dPt>
            <c:idx val="7"/>
            <c:bubble3D val="0"/>
            <c:spPr>
              <a:gradFill rotWithShape="1">
                <a:gsLst>
                  <a:gs pos="0">
                    <a:schemeClr val="accent2">
                      <a:lumMod val="60000"/>
                      <a:tint val="98000"/>
                      <a:lumMod val="114000"/>
                    </a:schemeClr>
                  </a:gs>
                  <a:gs pos="100000">
                    <a:schemeClr val="accent2">
                      <a:lumMod val="6000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extLst>
              <c:ext xmlns:c16="http://schemas.microsoft.com/office/drawing/2014/chart" uri="{C3380CC4-5D6E-409C-BE32-E72D297353CC}">
                <c16:uniqueId val="{00000005-32B6-4BCC-BE2A-ECBB96A9B35A}"/>
              </c:ext>
            </c:extLst>
          </c:dPt>
          <c:dPt>
            <c:idx val="8"/>
            <c:bubble3D val="0"/>
            <c:spPr>
              <a:gradFill rotWithShape="1">
                <a:gsLst>
                  <a:gs pos="0">
                    <a:schemeClr val="accent3">
                      <a:lumMod val="60000"/>
                      <a:tint val="98000"/>
                      <a:lumMod val="114000"/>
                    </a:schemeClr>
                  </a:gs>
                  <a:gs pos="100000">
                    <a:schemeClr val="accent3">
                      <a:lumMod val="6000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extLst>
              <c:ext xmlns:c16="http://schemas.microsoft.com/office/drawing/2014/chart" uri="{C3380CC4-5D6E-409C-BE32-E72D297353CC}">
                <c16:uniqueId val="{00000003-32B6-4BCC-BE2A-ECBB96A9B35A}"/>
              </c:ext>
            </c:extLst>
          </c:dPt>
          <c:dLbls>
            <c:dLbl>
              <c:idx val="0"/>
              <c:layout>
                <c:manualLayout>
                  <c:x val="0.18833215847805201"/>
                  <c:y val="-0.29355760300313233"/>
                </c:manualLayout>
              </c:layout>
              <c:tx>
                <c:rich>
                  <a:bodyPr/>
                  <a:lstStyle/>
                  <a:p>
                    <a:r>
                      <a:rPr lang="ru-RU" dirty="0" err="1"/>
                      <a:t>Державне</a:t>
                    </a:r>
                    <a:r>
                      <a:rPr lang="ru-RU" dirty="0"/>
                      <a:t> </a:t>
                    </a:r>
                    <a:r>
                      <a:rPr lang="ru-RU" dirty="0" err="1"/>
                      <a:t>управління</a:t>
                    </a:r>
                    <a:r>
                      <a:rPr lang="ru-RU" dirty="0"/>
                      <a:t>
</a:t>
                    </a:r>
                    <a:r>
                      <a:rPr lang="ru-RU" dirty="0" smtClean="0"/>
                      <a:t>0,64%</a:t>
                    </a:r>
                    <a:endParaRPr lang="ru-RU" dirty="0"/>
                  </a:p>
                </c:rich>
              </c:tx>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4-32B6-4BCC-BE2A-ECBB96A9B35A}"/>
                </c:ext>
              </c:extLst>
            </c:dLbl>
            <c:dLbl>
              <c:idx val="1"/>
              <c:layout>
                <c:manualLayout>
                  <c:x val="0.10956654997046221"/>
                  <c:y val="-7.2946264506840983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4847-442F-86C3-C6BF312EDA49}"/>
                </c:ext>
              </c:extLst>
            </c:dLbl>
            <c:dLbl>
              <c:idx val="4"/>
              <c:layout>
                <c:manualLayout>
                  <c:x val="-6.6931584898918567E-2"/>
                  <c:y val="-0.1597946117363713"/>
                </c:manualLayout>
              </c:layout>
              <c:tx>
                <c:rich>
                  <a:bodyPr/>
                  <a:lstStyle/>
                  <a:p>
                    <a:r>
                      <a:rPr lang="ru-RU" dirty="0" smtClean="0"/>
                      <a:t>Культура</a:t>
                    </a:r>
                    <a:r>
                      <a:rPr lang="ru-RU" dirty="0"/>
                      <a:t>
</a:t>
                    </a:r>
                    <a:r>
                      <a:rPr lang="ru-RU" dirty="0" smtClean="0"/>
                      <a:t>3,78%</a:t>
                    </a:r>
                    <a:endParaRPr lang="ru-RU" dirty="0"/>
                  </a:p>
                </c:rich>
              </c:tx>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4847-442F-86C3-C6BF312EDA49}"/>
                </c:ext>
              </c:extLst>
            </c:dLbl>
            <c:dLbl>
              <c:idx val="5"/>
              <c:layout>
                <c:manualLayout>
                  <c:x val="9.2340267541849916E-3"/>
                  <c:y val="-0.27901279909783605"/>
                </c:manualLayout>
              </c:layout>
              <c:tx>
                <c:rich>
                  <a:bodyPr/>
                  <a:lstStyle/>
                  <a:p>
                    <a:r>
                      <a:rPr lang="ru-RU" dirty="0" err="1"/>
                      <a:t>Фізична</a:t>
                    </a:r>
                    <a:r>
                      <a:rPr lang="ru-RU" dirty="0"/>
                      <a:t> культура
</a:t>
                    </a:r>
                    <a:r>
                      <a:rPr lang="ru-RU" dirty="0" smtClean="0"/>
                      <a:t>0,55%</a:t>
                    </a:r>
                    <a:endParaRPr lang="ru-RU" dirty="0"/>
                  </a:p>
                </c:rich>
              </c:tx>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6-32B6-4BCC-BE2A-ECBB96A9B35A}"/>
                </c:ext>
              </c:extLst>
            </c:dLbl>
            <c:dLbl>
              <c:idx val="6"/>
              <c:layout>
                <c:manualLayout>
                  <c:x val="7.0755504693265581E-2"/>
                  <c:y val="-6.9716413992487458E-2"/>
                </c:manualLayout>
              </c:layout>
              <c:tx>
                <c:rich>
                  <a:bodyPr/>
                  <a:lstStyle/>
                  <a:p>
                    <a:r>
                      <a:rPr lang="ru-RU" dirty="0" err="1" smtClean="0"/>
                      <a:t>Реверсна</a:t>
                    </a:r>
                    <a:r>
                      <a:rPr lang="ru-RU" dirty="0" smtClean="0"/>
                      <a:t> </a:t>
                    </a:r>
                    <a:r>
                      <a:rPr lang="ru-RU" dirty="0" err="1"/>
                      <a:t>дотація</a:t>
                    </a:r>
                    <a:r>
                      <a:rPr lang="ru-RU" dirty="0"/>
                      <a:t>
</a:t>
                    </a:r>
                    <a:r>
                      <a:rPr lang="ru-RU" dirty="0" smtClean="0"/>
                      <a:t>1,77%</a:t>
                    </a:r>
                    <a:endParaRPr lang="ru-RU" dirty="0"/>
                  </a:p>
                </c:rich>
              </c:tx>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32B6-4BCC-BE2A-ECBB96A9B35A}"/>
                </c:ext>
              </c:extLst>
            </c:dLbl>
            <c:dLbl>
              <c:idx val="7"/>
              <c:layout>
                <c:manualLayout>
                  <c:x val="8.9741861115671326E-2"/>
                  <c:y val="-9.4036936456534506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32B6-4BCC-BE2A-ECBB96A9B35A}"/>
                </c:ext>
              </c:extLst>
            </c:dLbl>
            <c:dLbl>
              <c:idx val="8"/>
              <c:layout>
                <c:manualLayout>
                  <c:x val="0.13254293758823563"/>
                  <c:y val="-0.17341017736044062"/>
                </c:manualLayout>
              </c:layout>
              <c:tx>
                <c:rich>
                  <a:bodyPr/>
                  <a:lstStyle/>
                  <a:p>
                    <a:r>
                      <a:rPr lang="ru-RU" dirty="0" err="1"/>
                      <a:t>Інші</a:t>
                    </a:r>
                    <a:r>
                      <a:rPr lang="ru-RU" dirty="0"/>
                      <a:t> </a:t>
                    </a:r>
                    <a:r>
                      <a:rPr lang="ru-RU" dirty="0" err="1"/>
                      <a:t>видатки</a:t>
                    </a:r>
                    <a:r>
                      <a:rPr lang="ru-RU" dirty="0"/>
                      <a:t>
</a:t>
                    </a:r>
                    <a:r>
                      <a:rPr lang="ru-RU" dirty="0" smtClean="0"/>
                      <a:t>0,72%</a:t>
                    </a:r>
                    <a:endParaRPr lang="ru-RU" dirty="0"/>
                  </a:p>
                </c:rich>
              </c:tx>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32B6-4BCC-BE2A-ECBB96A9B35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ru-RU"/>
              </a:p>
            </c:txPr>
            <c:dLblPos val="inEnd"/>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15:layout/>
              </c:ext>
            </c:extLst>
          </c:dLbls>
          <c:cat>
            <c:strRef>
              <c:f>Лист1!$A$2:$A$10</c:f>
              <c:strCache>
                <c:ptCount val="9"/>
                <c:pt idx="0">
                  <c:v>Державне управління</c:v>
                </c:pt>
                <c:pt idx="1">
                  <c:v>Охорона здоровя</c:v>
                </c:pt>
                <c:pt idx="2">
                  <c:v>Освіта</c:v>
                </c:pt>
                <c:pt idx="3">
                  <c:v>Соціальний захист</c:v>
                </c:pt>
                <c:pt idx="4">
                  <c:v>Культура</c:v>
                </c:pt>
                <c:pt idx="5">
                  <c:v>Фізична культура</c:v>
                </c:pt>
                <c:pt idx="6">
                  <c:v>Реверсна дотація</c:v>
                </c:pt>
                <c:pt idx="7">
                  <c:v>Субвенції на ОМС</c:v>
                </c:pt>
                <c:pt idx="8">
                  <c:v>Інші видатки</c:v>
                </c:pt>
              </c:strCache>
            </c:strRef>
          </c:cat>
          <c:val>
            <c:numRef>
              <c:f>Лист1!$B$2:$B$10</c:f>
              <c:numCache>
                <c:formatCode>General</c:formatCode>
                <c:ptCount val="9"/>
                <c:pt idx="0">
                  <c:v>4416.2</c:v>
                </c:pt>
                <c:pt idx="1">
                  <c:v>214468.7</c:v>
                </c:pt>
                <c:pt idx="2">
                  <c:v>174628.122</c:v>
                </c:pt>
                <c:pt idx="3">
                  <c:v>201827.152</c:v>
                </c:pt>
                <c:pt idx="4">
                  <c:v>25956.5</c:v>
                </c:pt>
                <c:pt idx="5">
                  <c:v>3744.9</c:v>
                </c:pt>
                <c:pt idx="6">
                  <c:v>12131.4</c:v>
                </c:pt>
                <c:pt idx="7">
                  <c:v>45005.2</c:v>
                </c:pt>
                <c:pt idx="8">
                  <c:v>4947.634</c:v>
                </c:pt>
              </c:numCache>
            </c:numRef>
          </c:val>
          <c:extLst>
            <c:ext xmlns:c16="http://schemas.microsoft.com/office/drawing/2014/chart" uri="{C3380CC4-5D6E-409C-BE32-E72D297353CC}">
              <c16:uniqueId val="{00000000-32B6-4BCC-BE2A-ECBB96A9B35A}"/>
            </c:ext>
          </c:extLst>
        </c:ser>
        <c:dLbls>
          <c:dLblPos val="inEnd"/>
          <c:showLegendKey val="0"/>
          <c:showVal val="0"/>
          <c:showCatName val="1"/>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ru-RU"/>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2018</c:v>
                </c:pt>
              </c:strCache>
            </c:strRef>
          </c:tx>
          <c:spPr>
            <a:solidFill>
              <a:schemeClr val="accent1"/>
            </a:solidFill>
            <a:ln>
              <a:noFill/>
            </a:ln>
            <a:effectLst/>
          </c:spPr>
          <c:invertIfNegative val="0"/>
          <c:cat>
            <c:strRef>
              <c:f>Лист1!$A$2:$A$5</c:f>
              <c:strCache>
                <c:ptCount val="2"/>
                <c:pt idx="0">
                  <c:v>Утримання апарату</c:v>
                </c:pt>
                <c:pt idx="1">
                  <c:v>Реалізація програм</c:v>
                </c:pt>
              </c:strCache>
            </c:strRef>
          </c:cat>
          <c:val>
            <c:numRef>
              <c:f>Лист1!$B$2:$B$5</c:f>
              <c:numCache>
                <c:formatCode>General</c:formatCode>
                <c:ptCount val="4"/>
                <c:pt idx="0">
                  <c:v>3036.18</c:v>
                </c:pt>
                <c:pt idx="1">
                  <c:v>320</c:v>
                </c:pt>
              </c:numCache>
            </c:numRef>
          </c:val>
          <c:extLst>
            <c:ext xmlns:c16="http://schemas.microsoft.com/office/drawing/2014/chart" uri="{C3380CC4-5D6E-409C-BE32-E72D297353CC}">
              <c16:uniqueId val="{00000000-AED6-4B07-A63E-222A9781648C}"/>
            </c:ext>
          </c:extLst>
        </c:ser>
        <c:ser>
          <c:idx val="1"/>
          <c:order val="1"/>
          <c:tx>
            <c:strRef>
              <c:f>Лист1!$C$1</c:f>
              <c:strCache>
                <c:ptCount val="1"/>
                <c:pt idx="0">
                  <c:v>2019</c:v>
                </c:pt>
              </c:strCache>
            </c:strRef>
          </c:tx>
          <c:spPr>
            <a:solidFill>
              <a:schemeClr val="accent2"/>
            </a:solidFill>
            <a:ln>
              <a:noFill/>
            </a:ln>
            <a:effectLst/>
          </c:spPr>
          <c:invertIfNegative val="0"/>
          <c:cat>
            <c:strRef>
              <c:f>Лист1!$A$2:$A$5</c:f>
              <c:strCache>
                <c:ptCount val="2"/>
                <c:pt idx="0">
                  <c:v>Утримання апарату</c:v>
                </c:pt>
                <c:pt idx="1">
                  <c:v>Реалізація програм</c:v>
                </c:pt>
              </c:strCache>
            </c:strRef>
          </c:cat>
          <c:val>
            <c:numRef>
              <c:f>Лист1!$C$2:$C$5</c:f>
              <c:numCache>
                <c:formatCode>General</c:formatCode>
                <c:ptCount val="4"/>
                <c:pt idx="0">
                  <c:v>3966.2089999999998</c:v>
                </c:pt>
                <c:pt idx="1">
                  <c:v>450</c:v>
                </c:pt>
              </c:numCache>
            </c:numRef>
          </c:val>
          <c:extLst>
            <c:ext xmlns:c16="http://schemas.microsoft.com/office/drawing/2014/chart" uri="{C3380CC4-5D6E-409C-BE32-E72D297353CC}">
              <c16:uniqueId val="{00000001-AED6-4B07-A63E-222A9781648C}"/>
            </c:ext>
          </c:extLst>
        </c:ser>
        <c:dLbls>
          <c:showLegendKey val="0"/>
          <c:showVal val="0"/>
          <c:showCatName val="0"/>
          <c:showSerName val="0"/>
          <c:showPercent val="0"/>
          <c:showBubbleSize val="0"/>
        </c:dLbls>
        <c:gapWidth val="219"/>
        <c:overlap val="-27"/>
        <c:axId val="44748800"/>
        <c:axId val="44750336"/>
      </c:barChart>
      <c:catAx>
        <c:axId val="44748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4750336"/>
        <c:crosses val="autoZero"/>
        <c:auto val="1"/>
        <c:lblAlgn val="ctr"/>
        <c:lblOffset val="100"/>
        <c:noMultiLvlLbl val="0"/>
      </c:catAx>
      <c:valAx>
        <c:axId val="44750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47488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uk-UA" b="1" dirty="0" smtClean="0">
                <a:solidFill>
                  <a:schemeClr val="tx1"/>
                </a:solidFill>
              </a:rPr>
              <a:t>Видатки загального фонду по галузі освіти</a:t>
            </a:r>
            <a:endParaRPr lang="ru-RU" b="1" dirty="0">
              <a:solidFill>
                <a:schemeClr val="tx1"/>
              </a:solidFill>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2018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Заробітна плата</c:v>
                </c:pt>
                <c:pt idx="1">
                  <c:v>Енергоносії</c:v>
                </c:pt>
                <c:pt idx="2">
                  <c:v>Харчування</c:v>
                </c:pt>
                <c:pt idx="3">
                  <c:v>Оздоровлення</c:v>
                </c:pt>
              </c:strCache>
            </c:strRef>
          </c:cat>
          <c:val>
            <c:numRef>
              <c:f>Лист1!$B$2:$B$5</c:f>
              <c:numCache>
                <c:formatCode>General</c:formatCode>
                <c:ptCount val="4"/>
                <c:pt idx="0">
                  <c:v>122333</c:v>
                </c:pt>
                <c:pt idx="1">
                  <c:v>13509.7</c:v>
                </c:pt>
                <c:pt idx="2">
                  <c:v>9453.2000000000007</c:v>
                </c:pt>
                <c:pt idx="3">
                  <c:v>1011.3</c:v>
                </c:pt>
              </c:numCache>
            </c:numRef>
          </c:val>
          <c:extLst>
            <c:ext xmlns:c16="http://schemas.microsoft.com/office/drawing/2014/chart" uri="{C3380CC4-5D6E-409C-BE32-E72D297353CC}">
              <c16:uniqueId val="{00000000-E6A6-40E8-B68D-76A268C20091}"/>
            </c:ext>
          </c:extLst>
        </c:ser>
        <c:ser>
          <c:idx val="1"/>
          <c:order val="1"/>
          <c:tx>
            <c:strRef>
              <c:f>Лист1!$C$1</c:f>
              <c:strCache>
                <c:ptCount val="1"/>
                <c:pt idx="0">
                  <c:v>2019</c:v>
                </c:pt>
              </c:strCache>
            </c:strRef>
          </c:tx>
          <c:spPr>
            <a:solidFill>
              <a:schemeClr val="accent2"/>
            </a:solidFill>
            <a:ln>
              <a:noFill/>
            </a:ln>
            <a:effectLst/>
          </c:spPr>
          <c:invertIfNegative val="0"/>
          <c:dLbls>
            <c:dLbl>
              <c:idx val="3"/>
              <c:layout>
                <c:manualLayout>
                  <c:x val="5.1470588235294115E-2"/>
                  <c:y val="-1.42638818135506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468-46BC-8332-D429B39DD0E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Заробітна плата</c:v>
                </c:pt>
                <c:pt idx="1">
                  <c:v>Енергоносії</c:v>
                </c:pt>
                <c:pt idx="2">
                  <c:v>Харчування</c:v>
                </c:pt>
                <c:pt idx="3">
                  <c:v>Оздоровлення</c:v>
                </c:pt>
              </c:strCache>
            </c:strRef>
          </c:cat>
          <c:val>
            <c:numRef>
              <c:f>Лист1!$C$2:$C$5</c:f>
              <c:numCache>
                <c:formatCode>General</c:formatCode>
                <c:ptCount val="4"/>
                <c:pt idx="0">
                  <c:v>140000.70000000001</c:v>
                </c:pt>
                <c:pt idx="1">
                  <c:v>8246.6</c:v>
                </c:pt>
                <c:pt idx="2">
                  <c:v>13430</c:v>
                </c:pt>
                <c:pt idx="3">
                  <c:v>911.27300000000002</c:v>
                </c:pt>
              </c:numCache>
            </c:numRef>
          </c:val>
          <c:extLst>
            <c:ext xmlns:c16="http://schemas.microsoft.com/office/drawing/2014/chart" uri="{C3380CC4-5D6E-409C-BE32-E72D297353CC}">
              <c16:uniqueId val="{00000001-E6A6-40E8-B68D-76A268C20091}"/>
            </c:ext>
          </c:extLst>
        </c:ser>
        <c:dLbls>
          <c:showLegendKey val="0"/>
          <c:showVal val="0"/>
          <c:showCatName val="0"/>
          <c:showSerName val="0"/>
          <c:showPercent val="0"/>
          <c:showBubbleSize val="0"/>
        </c:dLbls>
        <c:gapWidth val="219"/>
        <c:overlap val="-27"/>
        <c:axId val="50718976"/>
        <c:axId val="50802688"/>
      </c:barChart>
      <c:catAx>
        <c:axId val="5071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50802688"/>
        <c:crosses val="autoZero"/>
        <c:auto val="1"/>
        <c:lblAlgn val="ctr"/>
        <c:lblOffset val="100"/>
        <c:noMultiLvlLbl val="0"/>
      </c:catAx>
      <c:valAx>
        <c:axId val="50802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7189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ru-RU" b="1" dirty="0" err="1" smtClean="0">
                <a:solidFill>
                  <a:schemeClr val="tx1"/>
                </a:solidFill>
              </a:rPr>
              <a:t>Видатки</a:t>
            </a:r>
            <a:r>
              <a:rPr lang="ru-RU" b="1" dirty="0" smtClean="0">
                <a:solidFill>
                  <a:schemeClr val="tx1"/>
                </a:solidFill>
              </a:rPr>
              <a:t> </a:t>
            </a:r>
            <a:r>
              <a:rPr lang="ru-RU" b="1" dirty="0" err="1" smtClean="0">
                <a:solidFill>
                  <a:schemeClr val="tx1"/>
                </a:solidFill>
              </a:rPr>
              <a:t>загального</a:t>
            </a:r>
            <a:r>
              <a:rPr lang="ru-RU" b="1" dirty="0" smtClean="0">
                <a:solidFill>
                  <a:schemeClr val="tx1"/>
                </a:solidFill>
              </a:rPr>
              <a:t> фонду</a:t>
            </a:r>
            <a:endParaRPr lang="ru-RU" b="1" dirty="0">
              <a:solidFill>
                <a:schemeClr val="tx1"/>
              </a:solidFill>
            </a:endParaRPr>
          </a:p>
        </c:rich>
      </c:tx>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ru-RU"/>
        </a:p>
      </c:txPr>
    </c:title>
    <c:autoTitleDeleted val="0"/>
    <c:plotArea>
      <c:layout/>
      <c:barChart>
        <c:barDir val="col"/>
        <c:grouping val="stacked"/>
        <c:varyColors val="0"/>
        <c:ser>
          <c:idx val="0"/>
          <c:order val="0"/>
          <c:tx>
            <c:strRef>
              <c:f>Лист1!$B$1</c:f>
              <c:strCache>
                <c:ptCount val="1"/>
                <c:pt idx="0">
                  <c:v>Субвенція район</c:v>
                </c:pt>
              </c:strCache>
            </c:strRef>
          </c:tx>
          <c:spPr>
            <a:solidFill>
              <a:schemeClr val="accent1"/>
            </a:solidFill>
            <a:ln>
              <a:noFill/>
            </a:ln>
            <a:effectLst/>
          </c:spPr>
          <c:invertIfNegative val="0"/>
          <c:cat>
            <c:numRef>
              <c:f>Лист1!$A$2:$A$3</c:f>
              <c:numCache>
                <c:formatCode>General</c:formatCode>
                <c:ptCount val="2"/>
                <c:pt idx="0">
                  <c:v>2018</c:v>
                </c:pt>
                <c:pt idx="1">
                  <c:v>2019</c:v>
                </c:pt>
              </c:numCache>
            </c:numRef>
          </c:cat>
          <c:val>
            <c:numRef>
              <c:f>Лист1!$B$2:$B$3</c:f>
              <c:numCache>
                <c:formatCode>General</c:formatCode>
                <c:ptCount val="2"/>
                <c:pt idx="0">
                  <c:v>23827.8</c:v>
                </c:pt>
                <c:pt idx="1">
                  <c:v>26567.8</c:v>
                </c:pt>
              </c:numCache>
            </c:numRef>
          </c:val>
          <c:extLst>
            <c:ext xmlns:c16="http://schemas.microsoft.com/office/drawing/2014/chart" uri="{C3380CC4-5D6E-409C-BE32-E72D297353CC}">
              <c16:uniqueId val="{00000000-ABBC-4DDC-93BC-75485CBEFBC7}"/>
            </c:ext>
          </c:extLst>
        </c:ser>
        <c:ser>
          <c:idx val="1"/>
          <c:order val="1"/>
          <c:tx>
            <c:strRef>
              <c:f>Лист1!$C$1</c:f>
              <c:strCache>
                <c:ptCount val="1"/>
                <c:pt idx="0">
                  <c:v>Районний бюджет</c:v>
                </c:pt>
              </c:strCache>
            </c:strRef>
          </c:tx>
          <c:spPr>
            <a:solidFill>
              <a:schemeClr val="accent2"/>
            </a:solidFill>
            <a:ln>
              <a:noFill/>
            </a:ln>
            <a:effectLst/>
          </c:spPr>
          <c:invertIfNegative val="0"/>
          <c:cat>
            <c:numRef>
              <c:f>Лист1!$A$2:$A$3</c:f>
              <c:numCache>
                <c:formatCode>General</c:formatCode>
                <c:ptCount val="2"/>
                <c:pt idx="0">
                  <c:v>2018</c:v>
                </c:pt>
                <c:pt idx="1">
                  <c:v>2019</c:v>
                </c:pt>
              </c:numCache>
            </c:numRef>
          </c:cat>
          <c:val>
            <c:numRef>
              <c:f>Лист1!$C$2:$C$3</c:f>
              <c:numCache>
                <c:formatCode>General</c:formatCode>
                <c:ptCount val="2"/>
                <c:pt idx="0">
                  <c:v>17518.7</c:v>
                </c:pt>
                <c:pt idx="1">
                  <c:v>25507</c:v>
                </c:pt>
              </c:numCache>
            </c:numRef>
          </c:val>
          <c:extLst>
            <c:ext xmlns:c16="http://schemas.microsoft.com/office/drawing/2014/chart" uri="{C3380CC4-5D6E-409C-BE32-E72D297353CC}">
              <c16:uniqueId val="{00000001-ABBC-4DDC-93BC-75485CBEFBC7}"/>
            </c:ext>
          </c:extLst>
        </c:ser>
        <c:ser>
          <c:idx val="2"/>
          <c:order val="2"/>
          <c:tx>
            <c:strRef>
              <c:f>Лист1!$D$1</c:f>
              <c:strCache>
                <c:ptCount val="1"/>
                <c:pt idx="0">
                  <c:v>Субвенція міста</c:v>
                </c:pt>
              </c:strCache>
            </c:strRef>
          </c:tx>
          <c:spPr>
            <a:solidFill>
              <a:schemeClr val="accent3"/>
            </a:solidFill>
            <a:ln>
              <a:noFill/>
            </a:ln>
            <a:effectLst/>
          </c:spPr>
          <c:invertIfNegative val="0"/>
          <c:cat>
            <c:numRef>
              <c:f>Лист1!$A$2:$A$3</c:f>
              <c:numCache>
                <c:formatCode>General</c:formatCode>
                <c:ptCount val="2"/>
                <c:pt idx="0">
                  <c:v>2018</c:v>
                </c:pt>
                <c:pt idx="1">
                  <c:v>2019</c:v>
                </c:pt>
              </c:numCache>
            </c:numRef>
          </c:cat>
          <c:val>
            <c:numRef>
              <c:f>Лист1!$D$2:$D$3</c:f>
              <c:numCache>
                <c:formatCode>General</c:formatCode>
                <c:ptCount val="2"/>
                <c:pt idx="0">
                  <c:v>66067.600000000006</c:v>
                </c:pt>
                <c:pt idx="1">
                  <c:v>74479.8</c:v>
                </c:pt>
              </c:numCache>
            </c:numRef>
          </c:val>
          <c:extLst>
            <c:ext xmlns:c16="http://schemas.microsoft.com/office/drawing/2014/chart" uri="{C3380CC4-5D6E-409C-BE32-E72D297353CC}">
              <c16:uniqueId val="{00000002-ABBC-4DDC-93BC-75485CBEFBC7}"/>
            </c:ext>
          </c:extLst>
        </c:ser>
        <c:ser>
          <c:idx val="3"/>
          <c:order val="3"/>
          <c:tx>
            <c:strRef>
              <c:f>Лист1!$E$1</c:f>
              <c:strCache>
                <c:ptCount val="1"/>
                <c:pt idx="0">
                  <c:v>Міський бюджет</c:v>
                </c:pt>
              </c:strCache>
            </c:strRef>
          </c:tx>
          <c:spPr>
            <a:solidFill>
              <a:schemeClr val="accent4"/>
            </a:solidFill>
            <a:ln>
              <a:noFill/>
            </a:ln>
            <a:effectLst/>
          </c:spPr>
          <c:invertIfNegative val="0"/>
          <c:cat>
            <c:numRef>
              <c:f>Лист1!$A$2:$A$3</c:f>
              <c:numCache>
                <c:formatCode>General</c:formatCode>
                <c:ptCount val="2"/>
                <c:pt idx="0">
                  <c:v>2018</c:v>
                </c:pt>
                <c:pt idx="1">
                  <c:v>2019</c:v>
                </c:pt>
              </c:numCache>
            </c:numRef>
          </c:cat>
          <c:val>
            <c:numRef>
              <c:f>Лист1!$E$2:$E$3</c:f>
              <c:numCache>
                <c:formatCode>General</c:formatCode>
                <c:ptCount val="2"/>
                <c:pt idx="0">
                  <c:v>47194.3</c:v>
                </c:pt>
                <c:pt idx="1">
                  <c:v>50000</c:v>
                </c:pt>
              </c:numCache>
            </c:numRef>
          </c:val>
          <c:extLst>
            <c:ext xmlns:c16="http://schemas.microsoft.com/office/drawing/2014/chart" uri="{C3380CC4-5D6E-409C-BE32-E72D297353CC}">
              <c16:uniqueId val="{00000003-ABBC-4DDC-93BC-75485CBEFBC7}"/>
            </c:ext>
          </c:extLst>
        </c:ser>
        <c:ser>
          <c:idx val="4"/>
          <c:order val="4"/>
          <c:tx>
            <c:strRef>
              <c:f>Лист1!$F$1</c:f>
              <c:strCache>
                <c:ptCount val="1"/>
                <c:pt idx="0">
                  <c:v>Субвенція В.Димерка</c:v>
                </c:pt>
              </c:strCache>
            </c:strRef>
          </c:tx>
          <c:spPr>
            <a:solidFill>
              <a:schemeClr val="accent5"/>
            </a:solidFill>
            <a:ln>
              <a:noFill/>
            </a:ln>
            <a:effectLst/>
          </c:spPr>
          <c:invertIfNegative val="0"/>
          <c:cat>
            <c:numRef>
              <c:f>Лист1!$A$2:$A$3</c:f>
              <c:numCache>
                <c:formatCode>General</c:formatCode>
                <c:ptCount val="2"/>
                <c:pt idx="0">
                  <c:v>2018</c:v>
                </c:pt>
                <c:pt idx="1">
                  <c:v>2019</c:v>
                </c:pt>
              </c:numCache>
            </c:numRef>
          </c:cat>
          <c:val>
            <c:numRef>
              <c:f>Лист1!$F$2:$F$3</c:f>
              <c:numCache>
                <c:formatCode>General</c:formatCode>
                <c:ptCount val="2"/>
                <c:pt idx="0">
                  <c:v>11192.589</c:v>
                </c:pt>
                <c:pt idx="1">
                  <c:v>12364.1</c:v>
                </c:pt>
              </c:numCache>
            </c:numRef>
          </c:val>
          <c:extLst>
            <c:ext xmlns:c16="http://schemas.microsoft.com/office/drawing/2014/chart" uri="{C3380CC4-5D6E-409C-BE32-E72D297353CC}">
              <c16:uniqueId val="{00000004-ABBC-4DDC-93BC-75485CBEFBC7}"/>
            </c:ext>
          </c:extLst>
        </c:ser>
        <c:ser>
          <c:idx val="5"/>
          <c:order val="5"/>
          <c:tx>
            <c:strRef>
              <c:f>Лист1!$G$1</c:f>
              <c:strCache>
                <c:ptCount val="1"/>
                <c:pt idx="0">
                  <c:v>Кошти В.Димерки</c:v>
                </c:pt>
              </c:strCache>
            </c:strRef>
          </c:tx>
          <c:spPr>
            <a:solidFill>
              <a:schemeClr val="accent6"/>
            </a:solidFill>
            <a:ln>
              <a:noFill/>
            </a:ln>
            <a:effectLst/>
          </c:spPr>
          <c:invertIfNegative val="0"/>
          <c:cat>
            <c:numRef>
              <c:f>Лист1!$A$2:$A$3</c:f>
              <c:numCache>
                <c:formatCode>General</c:formatCode>
                <c:ptCount val="2"/>
                <c:pt idx="0">
                  <c:v>2018</c:v>
                </c:pt>
                <c:pt idx="1">
                  <c:v>2019</c:v>
                </c:pt>
              </c:numCache>
            </c:numRef>
          </c:cat>
          <c:val>
            <c:numRef>
              <c:f>Лист1!$G$2:$G$3</c:f>
              <c:numCache>
                <c:formatCode>General</c:formatCode>
                <c:ptCount val="2"/>
                <c:pt idx="0">
                  <c:v>4739.5</c:v>
                </c:pt>
                <c:pt idx="1">
                  <c:v>5000</c:v>
                </c:pt>
              </c:numCache>
            </c:numRef>
          </c:val>
          <c:extLst>
            <c:ext xmlns:c16="http://schemas.microsoft.com/office/drawing/2014/chart" uri="{C3380CC4-5D6E-409C-BE32-E72D297353CC}">
              <c16:uniqueId val="{00000005-ABBC-4DDC-93BC-75485CBEFBC7}"/>
            </c:ext>
          </c:extLst>
        </c:ser>
        <c:ser>
          <c:idx val="6"/>
          <c:order val="6"/>
          <c:tx>
            <c:strRef>
              <c:f>Лист1!$H$1</c:f>
              <c:strCache>
                <c:ptCount val="1"/>
                <c:pt idx="0">
                  <c:v>Субвенція Калита</c:v>
                </c:pt>
              </c:strCache>
            </c:strRef>
          </c:tx>
          <c:spPr>
            <a:solidFill>
              <a:schemeClr val="accent1">
                <a:lumMod val="60000"/>
              </a:schemeClr>
            </a:solidFill>
            <a:ln>
              <a:noFill/>
            </a:ln>
            <a:effectLst/>
          </c:spPr>
          <c:invertIfNegative val="0"/>
          <c:cat>
            <c:numRef>
              <c:f>Лист1!$A$2:$A$3</c:f>
              <c:numCache>
                <c:formatCode>General</c:formatCode>
                <c:ptCount val="2"/>
                <c:pt idx="0">
                  <c:v>2018</c:v>
                </c:pt>
                <c:pt idx="1">
                  <c:v>2019</c:v>
                </c:pt>
              </c:numCache>
            </c:numRef>
          </c:cat>
          <c:val>
            <c:numRef>
              <c:f>Лист1!$H$2:$H$3</c:f>
              <c:numCache>
                <c:formatCode>General</c:formatCode>
                <c:ptCount val="2"/>
                <c:pt idx="0">
                  <c:v>6309.3</c:v>
                </c:pt>
                <c:pt idx="1">
                  <c:v>7049.5</c:v>
                </c:pt>
              </c:numCache>
            </c:numRef>
          </c:val>
          <c:extLst>
            <c:ext xmlns:c16="http://schemas.microsoft.com/office/drawing/2014/chart" uri="{C3380CC4-5D6E-409C-BE32-E72D297353CC}">
              <c16:uniqueId val="{00000006-ABBC-4DDC-93BC-75485CBEFBC7}"/>
            </c:ext>
          </c:extLst>
        </c:ser>
        <c:ser>
          <c:idx val="7"/>
          <c:order val="7"/>
          <c:tx>
            <c:strRef>
              <c:f>Лист1!$I$1</c:f>
              <c:strCache>
                <c:ptCount val="1"/>
                <c:pt idx="0">
                  <c:v>Кошти Калити</c:v>
                </c:pt>
              </c:strCache>
            </c:strRef>
          </c:tx>
          <c:spPr>
            <a:solidFill>
              <a:schemeClr val="accent2">
                <a:lumMod val="60000"/>
              </a:schemeClr>
            </a:solidFill>
            <a:ln>
              <a:noFill/>
            </a:ln>
            <a:effectLst/>
          </c:spPr>
          <c:invertIfNegative val="0"/>
          <c:cat>
            <c:numRef>
              <c:f>Лист1!$A$2:$A$3</c:f>
              <c:numCache>
                <c:formatCode>General</c:formatCode>
                <c:ptCount val="2"/>
                <c:pt idx="0">
                  <c:v>2018</c:v>
                </c:pt>
                <c:pt idx="1">
                  <c:v>2019</c:v>
                </c:pt>
              </c:numCache>
            </c:numRef>
          </c:cat>
          <c:val>
            <c:numRef>
              <c:f>Лист1!$I$2:$I$3</c:f>
              <c:numCache>
                <c:formatCode>General</c:formatCode>
                <c:ptCount val="2"/>
                <c:pt idx="0">
                  <c:v>1400</c:v>
                </c:pt>
              </c:numCache>
            </c:numRef>
          </c:val>
          <c:extLst>
            <c:ext xmlns:c16="http://schemas.microsoft.com/office/drawing/2014/chart" uri="{C3380CC4-5D6E-409C-BE32-E72D297353CC}">
              <c16:uniqueId val="{00000007-ABBC-4DDC-93BC-75485CBEFBC7}"/>
            </c:ext>
          </c:extLst>
        </c:ser>
        <c:ser>
          <c:idx val="8"/>
          <c:order val="8"/>
          <c:tx>
            <c:strRef>
              <c:f>Лист1!$J$1</c:f>
              <c:strCache>
                <c:ptCount val="1"/>
                <c:pt idx="0">
                  <c:v>Інсулін</c:v>
                </c:pt>
              </c:strCache>
            </c:strRef>
          </c:tx>
          <c:spPr>
            <a:solidFill>
              <a:schemeClr val="accent3">
                <a:lumMod val="60000"/>
              </a:schemeClr>
            </a:solidFill>
            <a:ln>
              <a:noFill/>
            </a:ln>
            <a:effectLst/>
          </c:spPr>
          <c:invertIfNegative val="0"/>
          <c:cat>
            <c:numRef>
              <c:f>Лист1!$A$2:$A$3</c:f>
              <c:numCache>
                <c:formatCode>General</c:formatCode>
                <c:ptCount val="2"/>
                <c:pt idx="0">
                  <c:v>2018</c:v>
                </c:pt>
                <c:pt idx="1">
                  <c:v>2019</c:v>
                </c:pt>
              </c:numCache>
            </c:numRef>
          </c:cat>
          <c:val>
            <c:numRef>
              <c:f>Лист1!$J$2:$J$3</c:f>
              <c:numCache>
                <c:formatCode>General</c:formatCode>
                <c:ptCount val="2"/>
                <c:pt idx="0">
                  <c:v>5614.6</c:v>
                </c:pt>
                <c:pt idx="1">
                  <c:v>4078.2</c:v>
                </c:pt>
              </c:numCache>
            </c:numRef>
          </c:val>
          <c:extLst>
            <c:ext xmlns:c16="http://schemas.microsoft.com/office/drawing/2014/chart" uri="{C3380CC4-5D6E-409C-BE32-E72D297353CC}">
              <c16:uniqueId val="{00000008-ABBC-4DDC-93BC-75485CBEFBC7}"/>
            </c:ext>
          </c:extLst>
        </c:ser>
        <c:dLbls>
          <c:showLegendKey val="0"/>
          <c:showVal val="0"/>
          <c:showCatName val="0"/>
          <c:showSerName val="0"/>
          <c:showPercent val="0"/>
          <c:showBubbleSize val="0"/>
        </c:dLbls>
        <c:gapWidth val="150"/>
        <c:overlap val="100"/>
        <c:axId val="52003200"/>
        <c:axId val="52004736"/>
      </c:barChart>
      <c:catAx>
        <c:axId val="5200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2004736"/>
        <c:crosses val="autoZero"/>
        <c:auto val="1"/>
        <c:lblAlgn val="ctr"/>
        <c:lblOffset val="100"/>
        <c:noMultiLvlLbl val="0"/>
      </c:catAx>
      <c:valAx>
        <c:axId val="52004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2003200"/>
        <c:crosses val="autoZero"/>
        <c:crossBetween val="between"/>
      </c:valAx>
      <c:spPr>
        <a:noFill/>
        <a:ln>
          <a:noFill/>
        </a:ln>
        <a:effectLst/>
      </c:spPr>
    </c:plotArea>
    <c:legend>
      <c:legendPos val="b"/>
      <c:layout>
        <c:manualLayout>
          <c:xMode val="edge"/>
          <c:yMode val="edge"/>
          <c:x val="0.10517493363459261"/>
          <c:y val="0.73132798767126583"/>
          <c:w val="0.62403786253372751"/>
          <c:h val="0.2442071805244527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ru-RU" b="1" dirty="0" err="1" smtClean="0">
                <a:solidFill>
                  <a:schemeClr val="tx1"/>
                </a:solidFill>
                <a:latin typeface="Times New Roman" panose="02020603050405020304" pitchFamily="18" charset="0"/>
                <a:cs typeface="Times New Roman" panose="02020603050405020304" pitchFamily="18" charset="0"/>
              </a:rPr>
              <a:t>Видатки</a:t>
            </a:r>
            <a:r>
              <a:rPr lang="ru-RU" b="1" dirty="0" smtClean="0">
                <a:solidFill>
                  <a:schemeClr val="tx1"/>
                </a:solidFill>
                <a:latin typeface="Times New Roman" panose="02020603050405020304" pitchFamily="18" charset="0"/>
                <a:cs typeface="Times New Roman" panose="02020603050405020304" pitchFamily="18" charset="0"/>
              </a:rPr>
              <a:t> </a:t>
            </a:r>
            <a:r>
              <a:rPr lang="ru-RU" b="1" dirty="0" err="1" smtClean="0">
                <a:solidFill>
                  <a:schemeClr val="tx1"/>
                </a:solidFill>
                <a:latin typeface="Times New Roman" panose="02020603050405020304" pitchFamily="18" charset="0"/>
                <a:cs typeface="Times New Roman" panose="02020603050405020304" pitchFamily="18" charset="0"/>
              </a:rPr>
              <a:t>загального</a:t>
            </a:r>
            <a:r>
              <a:rPr lang="ru-RU" b="1" dirty="0" smtClean="0">
                <a:solidFill>
                  <a:schemeClr val="tx1"/>
                </a:solidFill>
                <a:latin typeface="Times New Roman" panose="02020603050405020304" pitchFamily="18" charset="0"/>
                <a:cs typeface="Times New Roman" panose="02020603050405020304" pitchFamily="18" charset="0"/>
              </a:rPr>
              <a:t> фонду</a:t>
            </a:r>
          </a:p>
          <a:p>
            <a:pPr>
              <a:defRPr>
                <a:solidFill>
                  <a:schemeClr val="tx1"/>
                </a:solidFill>
              </a:defRPr>
            </a:pPr>
            <a:endParaRPr lang="ru-RU" b="1" dirty="0">
              <a:solidFill>
                <a:schemeClr val="tx1"/>
              </a:solidFill>
              <a:latin typeface="Times New Roman" panose="02020603050405020304" pitchFamily="18" charset="0"/>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ru-RU"/>
        </a:p>
      </c:txPr>
    </c:title>
    <c:autoTitleDeleted val="0"/>
    <c:plotArea>
      <c:layout/>
      <c:barChart>
        <c:barDir val="col"/>
        <c:grouping val="stacked"/>
        <c:varyColors val="0"/>
        <c:ser>
          <c:idx val="0"/>
          <c:order val="0"/>
          <c:tx>
            <c:strRef>
              <c:f>Лист1!$B$1</c:f>
              <c:strCache>
                <c:ptCount val="1"/>
                <c:pt idx="0">
                  <c:v>Субвенція район</c:v>
                </c:pt>
              </c:strCache>
            </c:strRef>
          </c:tx>
          <c:spPr>
            <a:solidFill>
              <a:schemeClr val="accent1"/>
            </a:solidFill>
            <a:ln>
              <a:noFill/>
            </a:ln>
            <a:effectLst/>
          </c:spPr>
          <c:invertIfNegative val="0"/>
          <c:cat>
            <c:numRef>
              <c:f>Лист1!$A$2:$A$3</c:f>
              <c:numCache>
                <c:formatCode>General</c:formatCode>
                <c:ptCount val="2"/>
                <c:pt idx="0">
                  <c:v>2018</c:v>
                </c:pt>
                <c:pt idx="1">
                  <c:v>2019</c:v>
                </c:pt>
              </c:numCache>
            </c:numRef>
          </c:cat>
          <c:val>
            <c:numRef>
              <c:f>Лист1!$B$2:$B$3</c:f>
              <c:numCache>
                <c:formatCode>General</c:formatCode>
                <c:ptCount val="2"/>
                <c:pt idx="0">
                  <c:v>7863</c:v>
                </c:pt>
                <c:pt idx="1">
                  <c:v>2.5</c:v>
                </c:pt>
              </c:numCache>
            </c:numRef>
          </c:val>
          <c:extLst>
            <c:ext xmlns:c16="http://schemas.microsoft.com/office/drawing/2014/chart" uri="{C3380CC4-5D6E-409C-BE32-E72D297353CC}">
              <c16:uniqueId val="{00000000-9240-4EE3-B69B-F0D0C9B57BCE}"/>
            </c:ext>
          </c:extLst>
        </c:ser>
        <c:ser>
          <c:idx val="1"/>
          <c:order val="1"/>
          <c:tx>
            <c:strRef>
              <c:f>Лист1!$C$1</c:f>
              <c:strCache>
                <c:ptCount val="1"/>
                <c:pt idx="0">
                  <c:v>Районний бюджет</c:v>
                </c:pt>
              </c:strCache>
            </c:strRef>
          </c:tx>
          <c:spPr>
            <a:solidFill>
              <a:schemeClr val="accent2"/>
            </a:solidFill>
            <a:ln>
              <a:noFill/>
            </a:ln>
            <a:effectLst/>
          </c:spPr>
          <c:invertIfNegative val="0"/>
          <c:cat>
            <c:numRef>
              <c:f>Лист1!$A$2:$A$3</c:f>
              <c:numCache>
                <c:formatCode>General</c:formatCode>
                <c:ptCount val="2"/>
                <c:pt idx="0">
                  <c:v>2018</c:v>
                </c:pt>
                <c:pt idx="1">
                  <c:v>2019</c:v>
                </c:pt>
              </c:numCache>
            </c:numRef>
          </c:cat>
          <c:val>
            <c:numRef>
              <c:f>Лист1!$C$2:$C$3</c:f>
              <c:numCache>
                <c:formatCode>General</c:formatCode>
                <c:ptCount val="2"/>
                <c:pt idx="0">
                  <c:v>10767.6</c:v>
                </c:pt>
                <c:pt idx="1">
                  <c:v>11500</c:v>
                </c:pt>
              </c:numCache>
            </c:numRef>
          </c:val>
          <c:extLst>
            <c:ext xmlns:c16="http://schemas.microsoft.com/office/drawing/2014/chart" uri="{C3380CC4-5D6E-409C-BE32-E72D297353CC}">
              <c16:uniqueId val="{00000001-9240-4EE3-B69B-F0D0C9B57BCE}"/>
            </c:ext>
          </c:extLst>
        </c:ser>
        <c:ser>
          <c:idx val="2"/>
          <c:order val="2"/>
          <c:tx>
            <c:strRef>
              <c:f>Лист1!$D$1</c:f>
              <c:strCache>
                <c:ptCount val="1"/>
                <c:pt idx="0">
                  <c:v>Субвенція В.Димерка</c:v>
                </c:pt>
              </c:strCache>
            </c:strRef>
          </c:tx>
          <c:spPr>
            <a:solidFill>
              <a:schemeClr val="accent3"/>
            </a:solidFill>
            <a:ln>
              <a:noFill/>
            </a:ln>
            <a:effectLst/>
          </c:spPr>
          <c:invertIfNegative val="0"/>
          <c:cat>
            <c:numRef>
              <c:f>Лист1!$A$2:$A$3</c:f>
              <c:numCache>
                <c:formatCode>General</c:formatCode>
                <c:ptCount val="2"/>
                <c:pt idx="0">
                  <c:v>2018</c:v>
                </c:pt>
                <c:pt idx="1">
                  <c:v>2019</c:v>
                </c:pt>
              </c:numCache>
            </c:numRef>
          </c:cat>
          <c:val>
            <c:numRef>
              <c:f>Лист1!$D$2:$D$3</c:f>
              <c:numCache>
                <c:formatCode>General</c:formatCode>
                <c:ptCount val="2"/>
                <c:pt idx="0">
                  <c:v>3648.9</c:v>
                </c:pt>
              </c:numCache>
            </c:numRef>
          </c:val>
          <c:extLst>
            <c:ext xmlns:c16="http://schemas.microsoft.com/office/drawing/2014/chart" uri="{C3380CC4-5D6E-409C-BE32-E72D297353CC}">
              <c16:uniqueId val="{00000002-9240-4EE3-B69B-F0D0C9B57BCE}"/>
            </c:ext>
          </c:extLst>
        </c:ser>
        <c:ser>
          <c:idx val="3"/>
          <c:order val="3"/>
          <c:tx>
            <c:strRef>
              <c:f>Лист1!$E$1</c:f>
              <c:strCache>
                <c:ptCount val="1"/>
                <c:pt idx="0">
                  <c:v>Кошти В.Димерки</c:v>
                </c:pt>
              </c:strCache>
            </c:strRef>
          </c:tx>
          <c:spPr>
            <a:solidFill>
              <a:schemeClr val="accent4"/>
            </a:solidFill>
            <a:ln>
              <a:noFill/>
            </a:ln>
            <a:effectLst/>
          </c:spPr>
          <c:invertIfNegative val="0"/>
          <c:cat>
            <c:numRef>
              <c:f>Лист1!$A$2:$A$3</c:f>
              <c:numCache>
                <c:formatCode>General</c:formatCode>
                <c:ptCount val="2"/>
                <c:pt idx="0">
                  <c:v>2018</c:v>
                </c:pt>
                <c:pt idx="1">
                  <c:v>2019</c:v>
                </c:pt>
              </c:numCache>
            </c:numRef>
          </c:cat>
          <c:val>
            <c:numRef>
              <c:f>Лист1!$E$2:$E$3</c:f>
              <c:numCache>
                <c:formatCode>General</c:formatCode>
                <c:ptCount val="2"/>
                <c:pt idx="0">
                  <c:v>2072.8000000000002</c:v>
                </c:pt>
                <c:pt idx="1">
                  <c:v>2500</c:v>
                </c:pt>
              </c:numCache>
            </c:numRef>
          </c:val>
          <c:extLst>
            <c:ext xmlns:c16="http://schemas.microsoft.com/office/drawing/2014/chart" uri="{C3380CC4-5D6E-409C-BE32-E72D297353CC}">
              <c16:uniqueId val="{00000003-9240-4EE3-B69B-F0D0C9B57BCE}"/>
            </c:ext>
          </c:extLst>
        </c:ser>
        <c:dLbls>
          <c:showLegendKey val="0"/>
          <c:showVal val="0"/>
          <c:showCatName val="0"/>
          <c:showSerName val="0"/>
          <c:showPercent val="0"/>
          <c:showBubbleSize val="0"/>
        </c:dLbls>
        <c:gapWidth val="150"/>
        <c:overlap val="100"/>
        <c:axId val="135178112"/>
        <c:axId val="135179648"/>
      </c:barChart>
      <c:catAx>
        <c:axId val="135178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5179648"/>
        <c:crosses val="autoZero"/>
        <c:auto val="1"/>
        <c:lblAlgn val="ctr"/>
        <c:lblOffset val="100"/>
        <c:noMultiLvlLbl val="0"/>
      </c:catAx>
      <c:valAx>
        <c:axId val="135179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51781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323AF6-4290-4E9F-B00B-524789A975EC}"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ru-RU"/>
        </a:p>
      </dgm:t>
    </dgm:pt>
    <dgm:pt modelId="{490B8686-B6AB-41C3-A1C1-70E9E00EFF7D}">
      <dgm:prSet phldrT="[Текст]" custT="1"/>
      <dgm:spPr/>
      <dgm:t>
        <a:bodyPr/>
        <a:lstStyle/>
        <a:p>
          <a:r>
            <a:rPr lang="uk-UA" sz="2000" b="1" dirty="0" smtClean="0">
              <a:solidFill>
                <a:schemeClr val="tx1"/>
              </a:solidFill>
              <a:latin typeface="Times New Roman" panose="02020603050405020304" pitchFamily="18" charset="0"/>
              <a:cs typeface="Times New Roman" panose="02020603050405020304" pitchFamily="18" charset="0"/>
            </a:rPr>
            <a:t>Освітня субвенція 103925,1 тис грн</a:t>
          </a:r>
          <a:endParaRPr lang="ru-RU" sz="2000" b="1" dirty="0">
            <a:solidFill>
              <a:schemeClr val="tx1"/>
            </a:solidFill>
            <a:latin typeface="Times New Roman" panose="02020603050405020304" pitchFamily="18" charset="0"/>
            <a:cs typeface="Times New Roman" panose="02020603050405020304" pitchFamily="18" charset="0"/>
          </a:endParaRPr>
        </a:p>
      </dgm:t>
    </dgm:pt>
    <dgm:pt modelId="{714E85BE-A4A3-4407-97C3-8D301D1AB130}" type="parTrans" cxnId="{63076450-B209-4DE9-B2C2-BA2EA239C820}">
      <dgm:prSet/>
      <dgm:spPr/>
      <dgm:t>
        <a:bodyPr/>
        <a:lstStyle/>
        <a:p>
          <a:endParaRPr lang="ru-RU"/>
        </a:p>
      </dgm:t>
    </dgm:pt>
    <dgm:pt modelId="{63C86808-AE7A-4CA4-901D-96E2F45857BD}" type="sibTrans" cxnId="{63076450-B209-4DE9-B2C2-BA2EA239C820}">
      <dgm:prSet/>
      <dgm:spPr/>
      <dgm:t>
        <a:bodyPr/>
        <a:lstStyle/>
        <a:p>
          <a:endParaRPr lang="ru-RU"/>
        </a:p>
      </dgm:t>
    </dgm:pt>
    <dgm:pt modelId="{F7765241-7182-4456-9AE1-D82AEBBDE478}">
      <dgm:prSet phldrT="[Текст]" custT="1"/>
      <dgm:spPr/>
      <dgm:t>
        <a:bodyPr/>
        <a:lstStyle/>
        <a:p>
          <a:r>
            <a:rPr lang="uk-UA" sz="1800" b="1" dirty="0" smtClean="0">
              <a:solidFill>
                <a:schemeClr val="tx1"/>
              </a:solidFill>
              <a:latin typeface="Times New Roman" panose="02020603050405020304" pitchFamily="18" charset="0"/>
              <a:cs typeface="Times New Roman" panose="02020603050405020304" pitchFamily="18" charset="0"/>
            </a:rPr>
            <a:t>Районний бюджет 58573,004 </a:t>
          </a:r>
          <a:r>
            <a:rPr lang="uk-UA" sz="1800" b="1" dirty="0" err="1" smtClean="0">
              <a:solidFill>
                <a:schemeClr val="tx1"/>
              </a:solidFill>
              <a:latin typeface="Times New Roman" panose="02020603050405020304" pitchFamily="18" charset="0"/>
              <a:cs typeface="Times New Roman" panose="02020603050405020304" pitchFamily="18" charset="0"/>
            </a:rPr>
            <a:t>тис.грн</a:t>
          </a:r>
          <a:endParaRPr lang="ru-RU" sz="1800" b="1" dirty="0">
            <a:solidFill>
              <a:schemeClr val="tx1"/>
            </a:solidFill>
            <a:latin typeface="Times New Roman" panose="02020603050405020304" pitchFamily="18" charset="0"/>
            <a:cs typeface="Times New Roman" panose="02020603050405020304" pitchFamily="18" charset="0"/>
          </a:endParaRPr>
        </a:p>
      </dgm:t>
    </dgm:pt>
    <dgm:pt modelId="{2B67847A-2FF0-4453-8B80-CBC4E9F8F32D}" type="parTrans" cxnId="{16F2B87B-F417-4E8F-B17E-2C19A71D6AC4}">
      <dgm:prSet/>
      <dgm:spPr/>
      <dgm:t>
        <a:bodyPr/>
        <a:lstStyle/>
        <a:p>
          <a:endParaRPr lang="ru-RU"/>
        </a:p>
      </dgm:t>
    </dgm:pt>
    <dgm:pt modelId="{C266ED23-6513-45B9-8766-D76A0068E255}" type="sibTrans" cxnId="{16F2B87B-F417-4E8F-B17E-2C19A71D6AC4}">
      <dgm:prSet/>
      <dgm:spPr/>
      <dgm:t>
        <a:bodyPr/>
        <a:lstStyle/>
        <a:p>
          <a:endParaRPr lang="ru-RU"/>
        </a:p>
      </dgm:t>
    </dgm:pt>
    <dgm:pt modelId="{4ACE6EE3-D26C-446E-A08E-AFD0D57D1139}">
      <dgm:prSet phldrT="[Текст]" custT="1"/>
      <dgm:spPr/>
      <dgm:t>
        <a:bodyPr/>
        <a:lstStyle/>
        <a:p>
          <a:r>
            <a:rPr lang="uk-UA" sz="1800" b="1" dirty="0" smtClean="0">
              <a:solidFill>
                <a:schemeClr val="tx1"/>
              </a:solidFill>
              <a:latin typeface="Times New Roman" panose="02020603050405020304" pitchFamily="18" charset="0"/>
              <a:cs typeface="Times New Roman" panose="02020603050405020304" pitchFamily="18" charset="0"/>
            </a:rPr>
            <a:t>Додаткова дотація 11589,173 </a:t>
          </a:r>
          <a:r>
            <a:rPr lang="uk-UA" sz="1800" b="1" dirty="0" err="1" smtClean="0">
              <a:solidFill>
                <a:schemeClr val="tx1"/>
              </a:solidFill>
              <a:latin typeface="Times New Roman" panose="02020603050405020304" pitchFamily="18" charset="0"/>
              <a:cs typeface="Times New Roman" panose="02020603050405020304" pitchFamily="18" charset="0"/>
            </a:rPr>
            <a:t>тис.грн</a:t>
          </a:r>
          <a:endParaRPr lang="ru-RU" sz="1800" b="1" dirty="0">
            <a:solidFill>
              <a:schemeClr val="tx1"/>
            </a:solidFill>
            <a:latin typeface="Times New Roman" panose="02020603050405020304" pitchFamily="18" charset="0"/>
            <a:cs typeface="Times New Roman" panose="02020603050405020304" pitchFamily="18" charset="0"/>
          </a:endParaRPr>
        </a:p>
      </dgm:t>
    </dgm:pt>
    <dgm:pt modelId="{CB953014-6B46-4480-9418-ACE3ABA61A3C}" type="parTrans" cxnId="{6DD03496-9353-4CB7-87E8-CA73FF61A334}">
      <dgm:prSet/>
      <dgm:spPr/>
      <dgm:t>
        <a:bodyPr/>
        <a:lstStyle/>
        <a:p>
          <a:endParaRPr lang="ru-RU"/>
        </a:p>
      </dgm:t>
    </dgm:pt>
    <dgm:pt modelId="{46DE5F37-F648-49EB-8BC2-8A2F5FC758A9}" type="sibTrans" cxnId="{6DD03496-9353-4CB7-87E8-CA73FF61A334}">
      <dgm:prSet/>
      <dgm:spPr/>
      <dgm:t>
        <a:bodyPr/>
        <a:lstStyle/>
        <a:p>
          <a:endParaRPr lang="ru-RU"/>
        </a:p>
      </dgm:t>
    </dgm:pt>
    <dgm:pt modelId="{FDB16208-4B2D-4A7B-8E20-0DD9C7DAAE83}">
      <dgm:prSet phldrT="[Текст]"/>
      <dgm:spPr/>
      <dgm:t>
        <a:bodyPr/>
        <a:lstStyle/>
        <a:p>
          <a:r>
            <a:rPr lang="uk-UA" b="1" dirty="0" smtClean="0">
              <a:latin typeface="Times New Roman" panose="02020603050405020304" pitchFamily="18" charset="0"/>
              <a:cs typeface="Times New Roman" panose="02020603050405020304" pitchFamily="18" charset="0"/>
            </a:rPr>
            <a:t>Галузь освіти </a:t>
          </a:r>
          <a:endParaRPr lang="ru-RU" b="1" dirty="0">
            <a:latin typeface="Times New Roman" panose="02020603050405020304" pitchFamily="18" charset="0"/>
            <a:cs typeface="Times New Roman" panose="02020603050405020304" pitchFamily="18" charset="0"/>
          </a:endParaRPr>
        </a:p>
      </dgm:t>
    </dgm:pt>
    <dgm:pt modelId="{F662F8DA-0505-40DB-AF33-A0D3D429F450}" type="sibTrans" cxnId="{E192AD4E-BB9D-4AB0-BC47-1050C7104A30}">
      <dgm:prSet/>
      <dgm:spPr/>
      <dgm:t>
        <a:bodyPr/>
        <a:lstStyle/>
        <a:p>
          <a:endParaRPr lang="ru-RU"/>
        </a:p>
      </dgm:t>
    </dgm:pt>
    <dgm:pt modelId="{CC65A5AE-FF7A-4B2F-AD56-938B44346315}" type="parTrans" cxnId="{E192AD4E-BB9D-4AB0-BC47-1050C7104A30}">
      <dgm:prSet/>
      <dgm:spPr/>
      <dgm:t>
        <a:bodyPr/>
        <a:lstStyle/>
        <a:p>
          <a:endParaRPr lang="ru-RU"/>
        </a:p>
      </dgm:t>
    </dgm:pt>
    <dgm:pt modelId="{86D025B8-C725-456A-BA4B-33679DF4B98C}" type="pres">
      <dgm:prSet presAssocID="{14323AF6-4290-4E9F-B00B-524789A975EC}" presName="Name0" presStyleCnt="0">
        <dgm:presLayoutVars>
          <dgm:chMax val="4"/>
          <dgm:resizeHandles val="exact"/>
        </dgm:presLayoutVars>
      </dgm:prSet>
      <dgm:spPr/>
      <dgm:t>
        <a:bodyPr/>
        <a:lstStyle/>
        <a:p>
          <a:endParaRPr lang="ru-RU"/>
        </a:p>
      </dgm:t>
    </dgm:pt>
    <dgm:pt modelId="{3595ABDA-51CF-4E40-9A90-F79758000616}" type="pres">
      <dgm:prSet presAssocID="{14323AF6-4290-4E9F-B00B-524789A975EC}" presName="ellipse" presStyleLbl="trBgShp" presStyleIdx="0" presStyleCnt="1"/>
      <dgm:spPr/>
    </dgm:pt>
    <dgm:pt modelId="{C2BC47C7-3916-4C6E-A638-0B358FA35B84}" type="pres">
      <dgm:prSet presAssocID="{14323AF6-4290-4E9F-B00B-524789A975EC}" presName="arrow1" presStyleLbl="fgShp" presStyleIdx="0" presStyleCnt="1"/>
      <dgm:spPr/>
    </dgm:pt>
    <dgm:pt modelId="{BF3CB738-C1A0-404E-8AAE-837FE47D8142}" type="pres">
      <dgm:prSet presAssocID="{14323AF6-4290-4E9F-B00B-524789A975EC}" presName="rectangle" presStyleLbl="revTx" presStyleIdx="0" presStyleCnt="1">
        <dgm:presLayoutVars>
          <dgm:bulletEnabled val="1"/>
        </dgm:presLayoutVars>
      </dgm:prSet>
      <dgm:spPr/>
      <dgm:t>
        <a:bodyPr/>
        <a:lstStyle/>
        <a:p>
          <a:endParaRPr lang="ru-RU"/>
        </a:p>
      </dgm:t>
    </dgm:pt>
    <dgm:pt modelId="{29A30E10-597D-4B98-91C0-15BFEB428428}" type="pres">
      <dgm:prSet presAssocID="{F7765241-7182-4456-9AE1-D82AEBBDE478}" presName="item1" presStyleLbl="node1" presStyleIdx="0" presStyleCnt="3" custScaleX="176848" custScaleY="160195">
        <dgm:presLayoutVars>
          <dgm:bulletEnabled val="1"/>
        </dgm:presLayoutVars>
      </dgm:prSet>
      <dgm:spPr/>
      <dgm:t>
        <a:bodyPr/>
        <a:lstStyle/>
        <a:p>
          <a:endParaRPr lang="ru-RU"/>
        </a:p>
      </dgm:t>
    </dgm:pt>
    <dgm:pt modelId="{FB8B067C-8973-46E9-AC6C-AC13770714FE}" type="pres">
      <dgm:prSet presAssocID="{4ACE6EE3-D26C-446E-A08E-AFD0D57D1139}" presName="item2" presStyleLbl="node1" presStyleIdx="1" presStyleCnt="3" custScaleX="166312" custScaleY="170711" custLinFactNeighborX="-41625" custLinFactNeighborY="-40313">
        <dgm:presLayoutVars>
          <dgm:bulletEnabled val="1"/>
        </dgm:presLayoutVars>
      </dgm:prSet>
      <dgm:spPr/>
      <dgm:t>
        <a:bodyPr/>
        <a:lstStyle/>
        <a:p>
          <a:endParaRPr lang="ru-RU"/>
        </a:p>
      </dgm:t>
    </dgm:pt>
    <dgm:pt modelId="{ED9024EC-183F-406E-8DC0-7A7F1C9197F0}" type="pres">
      <dgm:prSet presAssocID="{FDB16208-4B2D-4A7B-8E20-0DD9C7DAAE83}" presName="item3" presStyleLbl="node1" presStyleIdx="2" presStyleCnt="3" custScaleX="206147" custScaleY="202654" custLinFactNeighborX="42155" custLinFactNeighborY="-34433">
        <dgm:presLayoutVars>
          <dgm:bulletEnabled val="1"/>
        </dgm:presLayoutVars>
      </dgm:prSet>
      <dgm:spPr/>
      <dgm:t>
        <a:bodyPr/>
        <a:lstStyle/>
        <a:p>
          <a:endParaRPr lang="ru-RU"/>
        </a:p>
      </dgm:t>
    </dgm:pt>
    <dgm:pt modelId="{1157577E-3FCA-4CDD-AB3C-34FC1564FBB1}" type="pres">
      <dgm:prSet presAssocID="{14323AF6-4290-4E9F-B00B-524789A975EC}" presName="funnel" presStyleLbl="trAlignAcc1" presStyleIdx="0" presStyleCnt="1" custScaleX="143262" custScaleY="140136" custLinFactNeighborX="-3896" custLinFactNeighborY="-15574"/>
      <dgm:spPr/>
    </dgm:pt>
  </dgm:ptLst>
  <dgm:cxnLst>
    <dgm:cxn modelId="{C21029DE-4DEA-4F55-AD04-5393550F3B6C}" type="presOf" srcId="{490B8686-B6AB-41C3-A1C1-70E9E00EFF7D}" destId="{ED9024EC-183F-406E-8DC0-7A7F1C9197F0}" srcOrd="0" destOrd="0" presId="urn:microsoft.com/office/officeart/2005/8/layout/funnel1"/>
    <dgm:cxn modelId="{16F2B87B-F417-4E8F-B17E-2C19A71D6AC4}" srcId="{14323AF6-4290-4E9F-B00B-524789A975EC}" destId="{F7765241-7182-4456-9AE1-D82AEBBDE478}" srcOrd="1" destOrd="0" parTransId="{2B67847A-2FF0-4453-8B80-CBC4E9F8F32D}" sibTransId="{C266ED23-6513-45B9-8766-D76A0068E255}"/>
    <dgm:cxn modelId="{F47813AC-4398-41E6-BFFC-167494733868}" type="presOf" srcId="{4ACE6EE3-D26C-446E-A08E-AFD0D57D1139}" destId="{29A30E10-597D-4B98-91C0-15BFEB428428}" srcOrd="0" destOrd="0" presId="urn:microsoft.com/office/officeart/2005/8/layout/funnel1"/>
    <dgm:cxn modelId="{92211A8A-EA9D-43C8-AA36-741599B337E1}" type="presOf" srcId="{FDB16208-4B2D-4A7B-8E20-0DD9C7DAAE83}" destId="{BF3CB738-C1A0-404E-8AAE-837FE47D8142}" srcOrd="0" destOrd="0" presId="urn:microsoft.com/office/officeart/2005/8/layout/funnel1"/>
    <dgm:cxn modelId="{6DD03496-9353-4CB7-87E8-CA73FF61A334}" srcId="{14323AF6-4290-4E9F-B00B-524789A975EC}" destId="{4ACE6EE3-D26C-446E-A08E-AFD0D57D1139}" srcOrd="2" destOrd="0" parTransId="{CB953014-6B46-4480-9418-ACE3ABA61A3C}" sibTransId="{46DE5F37-F648-49EB-8BC2-8A2F5FC758A9}"/>
    <dgm:cxn modelId="{ED19665F-1303-4A13-94A3-C0E5FAC8D698}" type="presOf" srcId="{14323AF6-4290-4E9F-B00B-524789A975EC}" destId="{86D025B8-C725-456A-BA4B-33679DF4B98C}" srcOrd="0" destOrd="0" presId="urn:microsoft.com/office/officeart/2005/8/layout/funnel1"/>
    <dgm:cxn modelId="{88932014-B0C5-4D73-8E3E-CF8AAFDBA869}" type="presOf" srcId="{F7765241-7182-4456-9AE1-D82AEBBDE478}" destId="{FB8B067C-8973-46E9-AC6C-AC13770714FE}" srcOrd="0" destOrd="0" presId="urn:microsoft.com/office/officeart/2005/8/layout/funnel1"/>
    <dgm:cxn modelId="{63076450-B209-4DE9-B2C2-BA2EA239C820}" srcId="{14323AF6-4290-4E9F-B00B-524789A975EC}" destId="{490B8686-B6AB-41C3-A1C1-70E9E00EFF7D}" srcOrd="0" destOrd="0" parTransId="{714E85BE-A4A3-4407-97C3-8D301D1AB130}" sibTransId="{63C86808-AE7A-4CA4-901D-96E2F45857BD}"/>
    <dgm:cxn modelId="{E192AD4E-BB9D-4AB0-BC47-1050C7104A30}" srcId="{14323AF6-4290-4E9F-B00B-524789A975EC}" destId="{FDB16208-4B2D-4A7B-8E20-0DD9C7DAAE83}" srcOrd="3" destOrd="0" parTransId="{CC65A5AE-FF7A-4B2F-AD56-938B44346315}" sibTransId="{F662F8DA-0505-40DB-AF33-A0D3D429F450}"/>
    <dgm:cxn modelId="{3120E2D2-3221-4D4E-8729-E2BE502CAE14}" type="presParOf" srcId="{86D025B8-C725-456A-BA4B-33679DF4B98C}" destId="{3595ABDA-51CF-4E40-9A90-F79758000616}" srcOrd="0" destOrd="0" presId="urn:microsoft.com/office/officeart/2005/8/layout/funnel1"/>
    <dgm:cxn modelId="{833FE33E-DF56-4457-86CE-D27EF2E656FA}" type="presParOf" srcId="{86D025B8-C725-456A-BA4B-33679DF4B98C}" destId="{C2BC47C7-3916-4C6E-A638-0B358FA35B84}" srcOrd="1" destOrd="0" presId="urn:microsoft.com/office/officeart/2005/8/layout/funnel1"/>
    <dgm:cxn modelId="{84255659-C20E-43E6-82DF-5306D3EE8ECC}" type="presParOf" srcId="{86D025B8-C725-456A-BA4B-33679DF4B98C}" destId="{BF3CB738-C1A0-404E-8AAE-837FE47D8142}" srcOrd="2" destOrd="0" presId="urn:microsoft.com/office/officeart/2005/8/layout/funnel1"/>
    <dgm:cxn modelId="{E1905B72-20A4-4F86-997A-7E7BEDF743FA}" type="presParOf" srcId="{86D025B8-C725-456A-BA4B-33679DF4B98C}" destId="{29A30E10-597D-4B98-91C0-15BFEB428428}" srcOrd="3" destOrd="0" presId="urn:microsoft.com/office/officeart/2005/8/layout/funnel1"/>
    <dgm:cxn modelId="{B291E886-ED4F-4A0E-AAA4-68D4243088B4}" type="presParOf" srcId="{86D025B8-C725-456A-BA4B-33679DF4B98C}" destId="{FB8B067C-8973-46E9-AC6C-AC13770714FE}" srcOrd="4" destOrd="0" presId="urn:microsoft.com/office/officeart/2005/8/layout/funnel1"/>
    <dgm:cxn modelId="{1637F15B-FAAC-4EDB-AD94-A2B22448D7D0}" type="presParOf" srcId="{86D025B8-C725-456A-BA4B-33679DF4B98C}" destId="{ED9024EC-183F-406E-8DC0-7A7F1C9197F0}" srcOrd="5" destOrd="0" presId="urn:microsoft.com/office/officeart/2005/8/layout/funnel1"/>
    <dgm:cxn modelId="{88F6872D-9E91-46EB-B8BB-37EBF033C27C}" type="presParOf" srcId="{86D025B8-C725-456A-BA4B-33679DF4B98C}" destId="{1157577E-3FCA-4CDD-AB3C-34FC1564FBB1}"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444835-9AB3-458E-9A02-61A66DA90A4B}" type="doc">
      <dgm:prSet loTypeId="urn:microsoft.com/office/officeart/2008/layout/HexagonCluster" loCatId="picture" qsTypeId="urn:microsoft.com/office/officeart/2005/8/quickstyle/3d5" qsCatId="3D" csTypeId="urn:microsoft.com/office/officeart/2005/8/colors/accent1_2" csCatId="accent1" phldr="1"/>
      <dgm:spPr/>
      <dgm:t>
        <a:bodyPr/>
        <a:lstStyle/>
        <a:p>
          <a:endParaRPr lang="ru-RU"/>
        </a:p>
      </dgm:t>
    </dgm:pt>
    <dgm:pt modelId="{321C3974-BC8D-487B-B9A5-0DF21FCE9416}">
      <dgm:prSet phldrT="[Текст]" custT="1"/>
      <dgm:spPr/>
      <dgm:t>
        <a:bodyPr/>
        <a:lstStyle/>
        <a:p>
          <a:r>
            <a:rPr lang="uk-UA" sz="1600" b="1" smtClean="0">
              <a:solidFill>
                <a:schemeClr val="tx1"/>
              </a:solidFill>
              <a:latin typeface="Times New Roman" panose="02020603050405020304" pitchFamily="18" charset="0"/>
              <a:cs typeface="Times New Roman" panose="02020603050405020304" pitchFamily="18" charset="0"/>
            </a:rPr>
            <a:t>Медична субвенція Калита 7049,5 тис.грн</a:t>
          </a:r>
          <a:endParaRPr lang="ru-RU" sz="1600" b="1" dirty="0">
            <a:solidFill>
              <a:schemeClr val="tx1"/>
            </a:solidFill>
            <a:latin typeface="Times New Roman" panose="02020603050405020304" pitchFamily="18" charset="0"/>
            <a:cs typeface="Times New Roman" panose="02020603050405020304" pitchFamily="18" charset="0"/>
          </a:endParaRPr>
        </a:p>
      </dgm:t>
    </dgm:pt>
    <dgm:pt modelId="{57D10ED5-590F-4439-AFF9-A081F4747D8B}" type="parTrans" cxnId="{E7C6C9D1-5D2A-4D1D-AAAD-5A980F3E74E7}">
      <dgm:prSet/>
      <dgm:spPr/>
      <dgm:t>
        <a:bodyPr/>
        <a:lstStyle/>
        <a:p>
          <a:endParaRPr lang="ru-RU"/>
        </a:p>
      </dgm:t>
    </dgm:pt>
    <dgm:pt modelId="{BB85F39E-CDCF-499D-96E0-EA42BA8113A4}" type="sibTrans" cxnId="{E7C6C9D1-5D2A-4D1D-AAAD-5A980F3E74E7}">
      <dgm:prSet/>
      <dgm:spPr/>
      <dgm:t>
        <a:bodyPr/>
        <a:lstStyle/>
        <a:p>
          <a:endParaRPr lang="ru-RU"/>
        </a:p>
      </dgm:t>
    </dgm:pt>
    <dgm:pt modelId="{D34F5376-73F8-4F85-9D4B-C602C38911D6}">
      <dgm:prSet phldrT="[Текст]" custT="1"/>
      <dgm:spPr/>
      <dgm:t>
        <a:bodyPr/>
        <a:lstStyle/>
        <a:p>
          <a:r>
            <a:rPr lang="uk-UA" sz="1800" b="1" dirty="0" smtClean="0">
              <a:solidFill>
                <a:schemeClr val="tx1"/>
              </a:solidFill>
              <a:latin typeface="Times New Roman" panose="02020603050405020304" pitchFamily="18" charset="0"/>
              <a:cs typeface="Times New Roman" panose="02020603050405020304" pitchFamily="18" charset="0"/>
            </a:rPr>
            <a:t>Медична субвенція </a:t>
          </a:r>
          <a:r>
            <a:rPr lang="uk-UA" sz="1800" b="1" dirty="0" err="1" smtClean="0">
              <a:solidFill>
                <a:schemeClr val="tx1"/>
              </a:solidFill>
              <a:latin typeface="Times New Roman" panose="02020603050405020304" pitchFamily="18" charset="0"/>
              <a:cs typeface="Times New Roman" panose="02020603050405020304" pitchFamily="18" charset="0"/>
            </a:rPr>
            <a:t>м.Бровари</a:t>
          </a:r>
          <a:r>
            <a:rPr lang="uk-UA" sz="1800" b="1" dirty="0" smtClean="0">
              <a:solidFill>
                <a:schemeClr val="tx1"/>
              </a:solidFill>
              <a:latin typeface="Times New Roman" panose="02020603050405020304" pitchFamily="18" charset="0"/>
              <a:cs typeface="Times New Roman" panose="02020603050405020304" pitchFamily="18" charset="0"/>
            </a:rPr>
            <a:t> 74479,8 </a:t>
          </a:r>
          <a:r>
            <a:rPr lang="uk-UA" sz="1800" b="1" dirty="0" err="1" smtClean="0">
              <a:solidFill>
                <a:schemeClr val="tx1"/>
              </a:solidFill>
              <a:latin typeface="Times New Roman" panose="02020603050405020304" pitchFamily="18" charset="0"/>
              <a:cs typeface="Times New Roman" panose="02020603050405020304" pitchFamily="18" charset="0"/>
            </a:rPr>
            <a:t>тис.грн</a:t>
          </a:r>
          <a:endParaRPr lang="ru-RU" sz="1800" b="1" dirty="0">
            <a:solidFill>
              <a:schemeClr val="tx1"/>
            </a:solidFill>
            <a:latin typeface="Times New Roman" panose="02020603050405020304" pitchFamily="18" charset="0"/>
            <a:cs typeface="Times New Roman" panose="02020603050405020304" pitchFamily="18" charset="0"/>
          </a:endParaRPr>
        </a:p>
      </dgm:t>
    </dgm:pt>
    <dgm:pt modelId="{7B1E5FFA-E7E5-4D0F-A165-DBEBF7D266A5}" type="parTrans" cxnId="{8D8C69F4-CBEE-4030-A8EF-977BFF9E4FCD}">
      <dgm:prSet/>
      <dgm:spPr/>
      <dgm:t>
        <a:bodyPr/>
        <a:lstStyle/>
        <a:p>
          <a:endParaRPr lang="ru-RU"/>
        </a:p>
      </dgm:t>
    </dgm:pt>
    <dgm:pt modelId="{32731CED-D1E5-46A5-8A0A-22100B88C20F}" type="sibTrans" cxnId="{8D8C69F4-CBEE-4030-A8EF-977BFF9E4FCD}">
      <dgm:prSet/>
      <dgm:spPr>
        <a:blipFill rotWithShape="1">
          <a:blip xmlns:r="http://schemas.openxmlformats.org/officeDocument/2006/relationships" r:embed="rId1"/>
          <a:stretch>
            <a:fillRect/>
          </a:stretch>
        </a:blipFill>
      </dgm:spPr>
      <dgm:t>
        <a:bodyPr/>
        <a:lstStyle/>
        <a:p>
          <a:endParaRPr lang="ru-RU"/>
        </a:p>
      </dgm:t>
    </dgm:pt>
    <dgm:pt modelId="{CA1D5304-0876-4089-8409-37F6884E8113}">
      <dgm:prSet phldrT="[Текст]" custT="1"/>
      <dgm:spPr/>
      <dgm:t>
        <a:bodyPr/>
        <a:lstStyle/>
        <a:p>
          <a:r>
            <a:rPr lang="uk-UA" sz="1800" b="1" smtClean="0">
              <a:solidFill>
                <a:schemeClr val="tx1"/>
              </a:solidFill>
              <a:latin typeface="Times New Roman" panose="02020603050405020304" pitchFamily="18" charset="0"/>
              <a:cs typeface="Times New Roman" panose="02020603050405020304" pitchFamily="18" charset="0"/>
            </a:rPr>
            <a:t>Медична субвенція 26567,8 тис.грн</a:t>
          </a:r>
          <a:endParaRPr lang="ru-RU" sz="1800" b="1" dirty="0">
            <a:solidFill>
              <a:schemeClr val="tx1"/>
            </a:solidFill>
            <a:latin typeface="Times New Roman" panose="02020603050405020304" pitchFamily="18" charset="0"/>
            <a:cs typeface="Times New Roman" panose="02020603050405020304" pitchFamily="18" charset="0"/>
          </a:endParaRPr>
        </a:p>
      </dgm:t>
    </dgm:pt>
    <dgm:pt modelId="{F2686CDA-9DDC-426C-866F-2C9642C7B687}" type="parTrans" cxnId="{3C6D53FB-F0A8-402F-9976-D858554498DF}">
      <dgm:prSet/>
      <dgm:spPr/>
      <dgm:t>
        <a:bodyPr/>
        <a:lstStyle/>
        <a:p>
          <a:endParaRPr lang="ru-RU"/>
        </a:p>
      </dgm:t>
    </dgm:pt>
    <dgm:pt modelId="{0E1A0690-6D54-4943-800C-911511BC0546}" type="sibTrans" cxnId="{3C6D53FB-F0A8-402F-9976-D858554498DF}">
      <dgm:prSet/>
      <dgm:spPr>
        <a:blipFill rotWithShape="1">
          <a:blip xmlns:r="http://schemas.openxmlformats.org/officeDocument/2006/relationships" r:embed="rId2"/>
          <a:stretch>
            <a:fillRect/>
          </a:stretch>
        </a:blipFill>
      </dgm:spPr>
      <dgm:t>
        <a:bodyPr/>
        <a:lstStyle/>
        <a:p>
          <a:endParaRPr lang="ru-RU"/>
        </a:p>
      </dgm:t>
    </dgm:pt>
    <dgm:pt modelId="{5345A6AF-41DB-4B86-A5E1-51A669C836B1}">
      <dgm:prSet custT="1"/>
      <dgm:spPr/>
      <dgm:t>
        <a:bodyPr/>
        <a:lstStyle/>
        <a:p>
          <a:r>
            <a:rPr lang="uk-UA" sz="1600" b="1" dirty="0" smtClean="0">
              <a:solidFill>
                <a:schemeClr val="tx1"/>
              </a:solidFill>
              <a:latin typeface="Times New Roman" panose="02020603050405020304" pitchFamily="18" charset="0"/>
              <a:cs typeface="Times New Roman" panose="02020603050405020304" pitchFamily="18" charset="0"/>
            </a:rPr>
            <a:t>Медична субвенція Велика </a:t>
          </a:r>
          <a:r>
            <a:rPr lang="uk-UA" sz="1600" b="1" dirty="0" err="1" smtClean="0">
              <a:solidFill>
                <a:schemeClr val="tx1"/>
              </a:solidFill>
              <a:latin typeface="Times New Roman" panose="02020603050405020304" pitchFamily="18" charset="0"/>
              <a:cs typeface="Times New Roman" panose="02020603050405020304" pitchFamily="18" charset="0"/>
            </a:rPr>
            <a:t>Димерка</a:t>
          </a:r>
          <a:r>
            <a:rPr lang="uk-UA" sz="1600" b="1" dirty="0" smtClean="0">
              <a:solidFill>
                <a:schemeClr val="tx1"/>
              </a:solidFill>
              <a:latin typeface="Times New Roman" panose="02020603050405020304" pitchFamily="18" charset="0"/>
              <a:cs typeface="Times New Roman" panose="02020603050405020304" pitchFamily="18" charset="0"/>
            </a:rPr>
            <a:t> 12364,1 </a:t>
          </a:r>
          <a:r>
            <a:rPr lang="uk-UA" sz="1600" b="1" dirty="0" err="1" smtClean="0">
              <a:solidFill>
                <a:schemeClr val="tx1"/>
              </a:solidFill>
              <a:latin typeface="Times New Roman" panose="02020603050405020304" pitchFamily="18" charset="0"/>
              <a:cs typeface="Times New Roman" panose="02020603050405020304" pitchFamily="18" charset="0"/>
            </a:rPr>
            <a:t>тис.грн</a:t>
          </a:r>
          <a:endParaRPr lang="ru-RU" sz="1600" b="1" dirty="0">
            <a:solidFill>
              <a:schemeClr val="tx1"/>
            </a:solidFill>
            <a:latin typeface="Times New Roman" panose="02020603050405020304" pitchFamily="18" charset="0"/>
            <a:cs typeface="Times New Roman" panose="02020603050405020304" pitchFamily="18" charset="0"/>
          </a:endParaRPr>
        </a:p>
      </dgm:t>
    </dgm:pt>
    <dgm:pt modelId="{3500C74E-8200-44BC-8DDA-64E2283FB357}" type="parTrans" cxnId="{A25F1BB1-4B9C-4B34-B8AB-1403D77D8885}">
      <dgm:prSet/>
      <dgm:spPr/>
      <dgm:t>
        <a:bodyPr/>
        <a:lstStyle/>
        <a:p>
          <a:endParaRPr lang="ru-RU"/>
        </a:p>
      </dgm:t>
    </dgm:pt>
    <dgm:pt modelId="{2A0908D9-3FB8-4A04-A66D-D06CBA8D7666}" type="sibTrans" cxnId="{A25F1BB1-4B9C-4B34-B8AB-1403D77D8885}">
      <dgm:prSet/>
      <dgm:spPr>
        <a:blipFill rotWithShape="1">
          <a:blip xmlns:r="http://schemas.openxmlformats.org/officeDocument/2006/relationships" r:embed="rId3"/>
          <a:stretch>
            <a:fillRect/>
          </a:stretch>
        </a:blipFill>
      </dgm:spPr>
      <dgm:t>
        <a:bodyPr/>
        <a:lstStyle/>
        <a:p>
          <a:endParaRPr lang="ru-RU"/>
        </a:p>
      </dgm:t>
    </dgm:pt>
    <dgm:pt modelId="{E335A664-EC05-4CCE-938C-4F3001B711FC}">
      <dgm:prSet custT="1"/>
      <dgm:spPr/>
      <dgm:t>
        <a:bodyPr/>
        <a:lstStyle/>
        <a:p>
          <a:r>
            <a:rPr lang="uk-UA" sz="1600" b="1" smtClean="0">
              <a:solidFill>
                <a:schemeClr val="tx1"/>
              </a:solidFill>
              <a:latin typeface="Times New Roman" panose="02020603050405020304" pitchFamily="18" charset="0"/>
              <a:cs typeface="Times New Roman" panose="02020603050405020304" pitchFamily="18" charset="0"/>
            </a:rPr>
            <a:t>Кошти м. Бровари 50000,0 тис.грн</a:t>
          </a:r>
          <a:endParaRPr lang="ru-RU" sz="1600" b="1" dirty="0">
            <a:solidFill>
              <a:schemeClr val="tx1"/>
            </a:solidFill>
            <a:latin typeface="Times New Roman" panose="02020603050405020304" pitchFamily="18" charset="0"/>
            <a:cs typeface="Times New Roman" panose="02020603050405020304" pitchFamily="18" charset="0"/>
          </a:endParaRPr>
        </a:p>
      </dgm:t>
    </dgm:pt>
    <dgm:pt modelId="{B02A747F-2B3F-4C0A-A8EC-FCDB23E960F6}" type="parTrans" cxnId="{68271625-6A8E-4F44-BA20-23D1054AF218}">
      <dgm:prSet/>
      <dgm:spPr/>
      <dgm:t>
        <a:bodyPr/>
        <a:lstStyle/>
        <a:p>
          <a:endParaRPr lang="ru-RU"/>
        </a:p>
      </dgm:t>
    </dgm:pt>
    <dgm:pt modelId="{8E9C88C4-6BDF-40F9-9CC2-67B19580CCEA}" type="sibTrans" cxnId="{68271625-6A8E-4F44-BA20-23D1054AF218}">
      <dgm:prSet/>
      <dgm:spPr>
        <a:blipFill rotWithShape="1">
          <a:blip xmlns:r="http://schemas.openxmlformats.org/officeDocument/2006/relationships" r:embed="rId4"/>
          <a:stretch>
            <a:fillRect/>
          </a:stretch>
        </a:blipFill>
      </dgm:spPr>
      <dgm:t>
        <a:bodyPr/>
        <a:lstStyle/>
        <a:p>
          <a:endParaRPr lang="ru-RU"/>
        </a:p>
      </dgm:t>
    </dgm:pt>
    <dgm:pt modelId="{1789CB2C-EBB0-4CA9-99ED-4421AB632566}">
      <dgm:prSet custT="1"/>
      <dgm:spPr/>
      <dgm:t>
        <a:bodyPr/>
        <a:lstStyle/>
        <a:p>
          <a:r>
            <a:rPr lang="uk-UA" sz="1800" b="1" dirty="0" smtClean="0">
              <a:solidFill>
                <a:schemeClr val="tx1"/>
              </a:solidFill>
              <a:latin typeface="Times New Roman" panose="02020603050405020304" pitchFamily="18" charset="0"/>
              <a:cs typeface="Times New Roman" panose="02020603050405020304" pitchFamily="18" charset="0"/>
            </a:rPr>
            <a:t>Районний б</a:t>
          </a:r>
          <a:r>
            <a:rPr lang="uk-UA" sz="1800" b="1" baseline="0" dirty="0" smtClean="0">
              <a:solidFill>
                <a:schemeClr val="tx1"/>
              </a:solidFill>
              <a:latin typeface="Times New Roman" panose="02020603050405020304" pitchFamily="18" charset="0"/>
              <a:cs typeface="Times New Roman" panose="02020603050405020304" pitchFamily="18" charset="0"/>
            </a:rPr>
            <a:t>юджет </a:t>
          </a:r>
          <a:r>
            <a:rPr lang="uk-UA" sz="1800" b="1" dirty="0" smtClean="0">
              <a:solidFill>
                <a:schemeClr val="tx1"/>
              </a:solidFill>
              <a:latin typeface="Times New Roman" panose="02020603050405020304" pitchFamily="18" charset="0"/>
              <a:cs typeface="Times New Roman" panose="02020603050405020304" pitchFamily="18" charset="0"/>
            </a:rPr>
            <a:t>37007,0 </a:t>
          </a:r>
          <a:r>
            <a:rPr lang="uk-UA" sz="1800" b="1" dirty="0" err="1" smtClean="0">
              <a:solidFill>
                <a:schemeClr val="tx1"/>
              </a:solidFill>
              <a:latin typeface="Times New Roman" panose="02020603050405020304" pitchFamily="18" charset="0"/>
              <a:cs typeface="Times New Roman" panose="02020603050405020304" pitchFamily="18" charset="0"/>
            </a:rPr>
            <a:t>тис.грн</a:t>
          </a:r>
          <a:endParaRPr lang="ru-RU" sz="1800" b="1" dirty="0">
            <a:solidFill>
              <a:schemeClr val="tx1"/>
            </a:solidFill>
            <a:latin typeface="Times New Roman" panose="02020603050405020304" pitchFamily="18" charset="0"/>
            <a:cs typeface="Times New Roman" panose="02020603050405020304" pitchFamily="18" charset="0"/>
          </a:endParaRPr>
        </a:p>
      </dgm:t>
    </dgm:pt>
    <dgm:pt modelId="{8A70C83F-C7E7-41D4-85A9-32491ECF0932}" type="parTrans" cxnId="{3501B53E-2E54-4AB6-82E1-B8E6ADDFE63B}">
      <dgm:prSet/>
      <dgm:spPr/>
      <dgm:t>
        <a:bodyPr/>
        <a:lstStyle/>
        <a:p>
          <a:endParaRPr lang="ru-RU"/>
        </a:p>
      </dgm:t>
    </dgm:pt>
    <dgm:pt modelId="{AEEABD01-82B8-4A79-8210-7817B84AED67}" type="sibTrans" cxnId="{3501B53E-2E54-4AB6-82E1-B8E6ADDFE63B}">
      <dgm:prSet/>
      <dgm:spPr>
        <a:blipFill rotWithShape="1">
          <a:blip xmlns:r="http://schemas.openxmlformats.org/officeDocument/2006/relationships" r:embed="rId5"/>
          <a:stretch>
            <a:fillRect/>
          </a:stretch>
        </a:blipFill>
      </dgm:spPr>
      <dgm:t>
        <a:bodyPr/>
        <a:lstStyle/>
        <a:p>
          <a:endParaRPr lang="ru-RU"/>
        </a:p>
      </dgm:t>
    </dgm:pt>
    <dgm:pt modelId="{9985CA4E-DE37-45A9-9AEA-6E79299665A8}" type="pres">
      <dgm:prSet presAssocID="{88444835-9AB3-458E-9A02-61A66DA90A4B}" presName="Name0" presStyleCnt="0">
        <dgm:presLayoutVars>
          <dgm:chMax val="21"/>
          <dgm:chPref val="21"/>
        </dgm:presLayoutVars>
      </dgm:prSet>
      <dgm:spPr/>
      <dgm:t>
        <a:bodyPr/>
        <a:lstStyle/>
        <a:p>
          <a:endParaRPr lang="ru-RU"/>
        </a:p>
      </dgm:t>
    </dgm:pt>
    <dgm:pt modelId="{2B82ACF5-E402-4F60-8E8B-D1A426E9BF26}" type="pres">
      <dgm:prSet presAssocID="{E335A664-EC05-4CCE-938C-4F3001B711FC}" presName="text1" presStyleCnt="0"/>
      <dgm:spPr/>
      <dgm:t>
        <a:bodyPr/>
        <a:lstStyle/>
        <a:p>
          <a:endParaRPr lang="ru-RU"/>
        </a:p>
      </dgm:t>
    </dgm:pt>
    <dgm:pt modelId="{1334593A-31F3-4007-B677-5EF07660BFBB}" type="pres">
      <dgm:prSet presAssocID="{E335A664-EC05-4CCE-938C-4F3001B711FC}" presName="textRepeatNode" presStyleLbl="alignNode1" presStyleIdx="0" presStyleCnt="6" custScaleX="140479" custScaleY="153475" custLinFactNeighborX="37451" custLinFactNeighborY="55374">
        <dgm:presLayoutVars>
          <dgm:chMax val="0"/>
          <dgm:chPref val="0"/>
          <dgm:bulletEnabled val="1"/>
        </dgm:presLayoutVars>
      </dgm:prSet>
      <dgm:spPr/>
      <dgm:t>
        <a:bodyPr/>
        <a:lstStyle/>
        <a:p>
          <a:endParaRPr lang="ru-RU"/>
        </a:p>
      </dgm:t>
    </dgm:pt>
    <dgm:pt modelId="{EAB6B55E-C2AE-4D4E-89A6-AEC1D36DD40F}" type="pres">
      <dgm:prSet presAssocID="{E335A664-EC05-4CCE-938C-4F3001B711FC}" presName="textaccent1" presStyleCnt="0"/>
      <dgm:spPr/>
      <dgm:t>
        <a:bodyPr/>
        <a:lstStyle/>
        <a:p>
          <a:endParaRPr lang="ru-RU"/>
        </a:p>
      </dgm:t>
    </dgm:pt>
    <dgm:pt modelId="{F9C3B4F7-3848-46A9-9174-6AF93F826A61}" type="pres">
      <dgm:prSet presAssocID="{E335A664-EC05-4CCE-938C-4F3001B711FC}" presName="accentRepeatNode" presStyleLbl="solidAlignAcc1" presStyleIdx="0" presStyleCnt="12" custLinFactX="-100000" custLinFactY="-100000" custLinFactNeighborX="-129632" custLinFactNeighborY="-143037"/>
      <dgm:spPr/>
      <dgm:t>
        <a:bodyPr/>
        <a:lstStyle/>
        <a:p>
          <a:endParaRPr lang="ru-RU"/>
        </a:p>
      </dgm:t>
    </dgm:pt>
    <dgm:pt modelId="{F8F412F6-A072-4DE2-A96F-A82AE4632004}" type="pres">
      <dgm:prSet presAssocID="{8E9C88C4-6BDF-40F9-9CC2-67B19580CCEA}" presName="image1" presStyleCnt="0"/>
      <dgm:spPr/>
      <dgm:t>
        <a:bodyPr/>
        <a:lstStyle/>
        <a:p>
          <a:endParaRPr lang="ru-RU"/>
        </a:p>
      </dgm:t>
    </dgm:pt>
    <dgm:pt modelId="{BF8AA2B8-27F3-43A4-B305-8D97F43F22AC}" type="pres">
      <dgm:prSet presAssocID="{8E9C88C4-6BDF-40F9-9CC2-67B19580CCEA}" presName="imageRepeatNode" presStyleLbl="alignAcc1" presStyleIdx="0" presStyleCnt="6" custScaleX="92158" custLinFactNeighborX="48624" custLinFactNeighborY="53054"/>
      <dgm:spPr/>
      <dgm:t>
        <a:bodyPr/>
        <a:lstStyle/>
        <a:p>
          <a:endParaRPr lang="ru-RU"/>
        </a:p>
      </dgm:t>
    </dgm:pt>
    <dgm:pt modelId="{EA2649C3-1E6D-44DE-9FF4-22D6B75ABCF1}" type="pres">
      <dgm:prSet presAssocID="{8E9C88C4-6BDF-40F9-9CC2-67B19580CCEA}" presName="imageaccent1" presStyleCnt="0"/>
      <dgm:spPr/>
      <dgm:t>
        <a:bodyPr/>
        <a:lstStyle/>
        <a:p>
          <a:endParaRPr lang="ru-RU"/>
        </a:p>
      </dgm:t>
    </dgm:pt>
    <dgm:pt modelId="{E5FE7317-5984-4510-8021-0459D7839E12}" type="pres">
      <dgm:prSet presAssocID="{8E9C88C4-6BDF-40F9-9CC2-67B19580CCEA}" presName="accentRepeatNode" presStyleLbl="solidAlignAcc1" presStyleIdx="1" presStyleCnt="12"/>
      <dgm:spPr/>
      <dgm:t>
        <a:bodyPr/>
        <a:lstStyle/>
        <a:p>
          <a:endParaRPr lang="ru-RU"/>
        </a:p>
      </dgm:t>
    </dgm:pt>
    <dgm:pt modelId="{E985B778-A67B-4B53-A487-5102D7D1D9E4}" type="pres">
      <dgm:prSet presAssocID="{321C3974-BC8D-487B-B9A5-0DF21FCE9416}" presName="text2" presStyleCnt="0"/>
      <dgm:spPr/>
      <dgm:t>
        <a:bodyPr/>
        <a:lstStyle/>
        <a:p>
          <a:endParaRPr lang="ru-RU"/>
        </a:p>
      </dgm:t>
    </dgm:pt>
    <dgm:pt modelId="{301B0D02-78A3-409B-83F2-FB6C8B0D87A0}" type="pres">
      <dgm:prSet presAssocID="{321C3974-BC8D-487B-B9A5-0DF21FCE9416}" presName="textRepeatNode" presStyleLbl="alignNode1" presStyleIdx="1" presStyleCnt="6" custScaleX="134885" custScaleY="137261" custLinFactNeighborX="-17033" custLinFactNeighborY="3052">
        <dgm:presLayoutVars>
          <dgm:chMax val="0"/>
          <dgm:chPref val="0"/>
          <dgm:bulletEnabled val="1"/>
        </dgm:presLayoutVars>
      </dgm:prSet>
      <dgm:spPr/>
      <dgm:t>
        <a:bodyPr/>
        <a:lstStyle/>
        <a:p>
          <a:endParaRPr lang="ru-RU"/>
        </a:p>
      </dgm:t>
    </dgm:pt>
    <dgm:pt modelId="{DFD164DD-AF09-4F66-962B-F1FC7279AD5D}" type="pres">
      <dgm:prSet presAssocID="{321C3974-BC8D-487B-B9A5-0DF21FCE9416}" presName="textaccent2" presStyleCnt="0"/>
      <dgm:spPr/>
      <dgm:t>
        <a:bodyPr/>
        <a:lstStyle/>
        <a:p>
          <a:endParaRPr lang="ru-RU"/>
        </a:p>
      </dgm:t>
    </dgm:pt>
    <dgm:pt modelId="{5F3F1CD0-665B-426A-A1B1-B114CDD94AA7}" type="pres">
      <dgm:prSet presAssocID="{321C3974-BC8D-487B-B9A5-0DF21FCE9416}" presName="accentRepeatNode" presStyleLbl="solidAlignAcc1" presStyleIdx="2" presStyleCnt="12"/>
      <dgm:spPr/>
      <dgm:t>
        <a:bodyPr/>
        <a:lstStyle/>
        <a:p>
          <a:endParaRPr lang="ru-RU"/>
        </a:p>
      </dgm:t>
    </dgm:pt>
    <dgm:pt modelId="{38665467-9945-4AF1-8471-1260D05BA1BE}" type="pres">
      <dgm:prSet presAssocID="{BB85F39E-CDCF-499D-96E0-EA42BA8113A4}" presName="image2" presStyleCnt="0"/>
      <dgm:spPr/>
      <dgm:t>
        <a:bodyPr/>
        <a:lstStyle/>
        <a:p>
          <a:endParaRPr lang="ru-RU"/>
        </a:p>
      </dgm:t>
    </dgm:pt>
    <dgm:pt modelId="{0419BBD1-F716-4316-AE97-AD7B6910EF68}" type="pres">
      <dgm:prSet presAssocID="{BB85F39E-CDCF-499D-96E0-EA42BA8113A4}" presName="imageRepeatNode" presStyleLbl="alignAcc1" presStyleIdx="1" presStyleCnt="6" custFlipVert="1" custScaleX="116471" custScaleY="6403" custLinFactX="-100000" custLinFactY="259167" custLinFactNeighborX="-153987" custLinFactNeighborY="300000"/>
      <dgm:spPr>
        <a:prstGeom prst="chevron">
          <a:avLst/>
        </a:prstGeom>
      </dgm:spPr>
      <dgm:t>
        <a:bodyPr/>
        <a:lstStyle/>
        <a:p>
          <a:endParaRPr lang="ru-RU"/>
        </a:p>
      </dgm:t>
    </dgm:pt>
    <dgm:pt modelId="{2887271F-EEDE-4D96-A77C-9FD59CEE54EA}" type="pres">
      <dgm:prSet presAssocID="{BB85F39E-CDCF-499D-96E0-EA42BA8113A4}" presName="imageaccent2" presStyleCnt="0"/>
      <dgm:spPr/>
      <dgm:t>
        <a:bodyPr/>
        <a:lstStyle/>
        <a:p>
          <a:endParaRPr lang="ru-RU"/>
        </a:p>
      </dgm:t>
    </dgm:pt>
    <dgm:pt modelId="{3526218A-88CC-4EED-8355-DFCA5C6C74B0}" type="pres">
      <dgm:prSet presAssocID="{BB85F39E-CDCF-499D-96E0-EA42BA8113A4}" presName="accentRepeatNode" presStyleLbl="solidAlignAcc1" presStyleIdx="3" presStyleCnt="12"/>
      <dgm:spPr/>
      <dgm:t>
        <a:bodyPr/>
        <a:lstStyle/>
        <a:p>
          <a:endParaRPr lang="ru-RU"/>
        </a:p>
      </dgm:t>
    </dgm:pt>
    <dgm:pt modelId="{6EB6BEC4-B006-41FF-8CC8-7D9F6032B65A}" type="pres">
      <dgm:prSet presAssocID="{1789CB2C-EBB0-4CA9-99ED-4421AB632566}" presName="text3" presStyleCnt="0"/>
      <dgm:spPr/>
      <dgm:t>
        <a:bodyPr/>
        <a:lstStyle/>
        <a:p>
          <a:endParaRPr lang="ru-RU"/>
        </a:p>
      </dgm:t>
    </dgm:pt>
    <dgm:pt modelId="{8049CDE5-0EC6-4298-A65B-E6B3B85E3678}" type="pres">
      <dgm:prSet presAssocID="{1789CB2C-EBB0-4CA9-99ED-4421AB632566}" presName="textRepeatNode" presStyleLbl="alignNode1" presStyleIdx="2" presStyleCnt="6" custScaleX="159438" custScaleY="177002" custLinFactNeighborX="26204" custLinFactNeighborY="-76291">
        <dgm:presLayoutVars>
          <dgm:chMax val="0"/>
          <dgm:chPref val="0"/>
          <dgm:bulletEnabled val="1"/>
        </dgm:presLayoutVars>
      </dgm:prSet>
      <dgm:spPr/>
      <dgm:t>
        <a:bodyPr/>
        <a:lstStyle/>
        <a:p>
          <a:endParaRPr lang="ru-RU"/>
        </a:p>
      </dgm:t>
    </dgm:pt>
    <dgm:pt modelId="{C64D6378-52FF-4D8F-8C4D-ACBA01FCF220}" type="pres">
      <dgm:prSet presAssocID="{1789CB2C-EBB0-4CA9-99ED-4421AB632566}" presName="textaccent3" presStyleCnt="0"/>
      <dgm:spPr/>
      <dgm:t>
        <a:bodyPr/>
        <a:lstStyle/>
        <a:p>
          <a:endParaRPr lang="ru-RU"/>
        </a:p>
      </dgm:t>
    </dgm:pt>
    <dgm:pt modelId="{B6886A6D-969C-49F0-935D-6F521FC4CC41}" type="pres">
      <dgm:prSet presAssocID="{1789CB2C-EBB0-4CA9-99ED-4421AB632566}" presName="accentRepeatNode" presStyleLbl="solidAlignAcc1" presStyleIdx="4" presStyleCnt="12"/>
      <dgm:spPr/>
      <dgm:t>
        <a:bodyPr/>
        <a:lstStyle/>
        <a:p>
          <a:endParaRPr lang="ru-RU"/>
        </a:p>
      </dgm:t>
    </dgm:pt>
    <dgm:pt modelId="{E76E8CFF-FF0E-4415-9564-0554F9151550}" type="pres">
      <dgm:prSet presAssocID="{AEEABD01-82B8-4A79-8210-7817B84AED67}" presName="image3" presStyleCnt="0"/>
      <dgm:spPr/>
      <dgm:t>
        <a:bodyPr/>
        <a:lstStyle/>
        <a:p>
          <a:endParaRPr lang="ru-RU"/>
        </a:p>
      </dgm:t>
    </dgm:pt>
    <dgm:pt modelId="{E5023C3F-12FD-41AC-AEA3-D9A0821C1835}" type="pres">
      <dgm:prSet presAssocID="{AEEABD01-82B8-4A79-8210-7817B84AED67}" presName="imageRepeatNode" presStyleLbl="alignAcc1" presStyleIdx="2" presStyleCnt="6" custLinFactX="-5874" custLinFactNeighborX="-100000" custLinFactNeighborY="71840"/>
      <dgm:spPr/>
      <dgm:t>
        <a:bodyPr/>
        <a:lstStyle/>
        <a:p>
          <a:endParaRPr lang="ru-RU"/>
        </a:p>
      </dgm:t>
    </dgm:pt>
    <dgm:pt modelId="{972AA04D-7782-4D80-A81D-500F684B39AF}" type="pres">
      <dgm:prSet presAssocID="{AEEABD01-82B8-4A79-8210-7817B84AED67}" presName="imageaccent3" presStyleCnt="0"/>
      <dgm:spPr/>
      <dgm:t>
        <a:bodyPr/>
        <a:lstStyle/>
        <a:p>
          <a:endParaRPr lang="ru-RU"/>
        </a:p>
      </dgm:t>
    </dgm:pt>
    <dgm:pt modelId="{7924B43A-36E3-4702-A463-FC4398535BAF}" type="pres">
      <dgm:prSet presAssocID="{AEEABD01-82B8-4A79-8210-7817B84AED67}" presName="accentRepeatNode" presStyleLbl="solidAlignAcc1" presStyleIdx="5" presStyleCnt="12" custLinFactX="-118462" custLinFactY="209780" custLinFactNeighborX="-200000" custLinFactNeighborY="300000"/>
      <dgm:spPr/>
      <dgm:t>
        <a:bodyPr/>
        <a:lstStyle/>
        <a:p>
          <a:endParaRPr lang="ru-RU"/>
        </a:p>
      </dgm:t>
    </dgm:pt>
    <dgm:pt modelId="{5707BDA3-4DD4-4D05-8C7B-B2296259E555}" type="pres">
      <dgm:prSet presAssocID="{D34F5376-73F8-4F85-9D4B-C602C38911D6}" presName="text4" presStyleCnt="0"/>
      <dgm:spPr/>
      <dgm:t>
        <a:bodyPr/>
        <a:lstStyle/>
        <a:p>
          <a:endParaRPr lang="ru-RU"/>
        </a:p>
      </dgm:t>
    </dgm:pt>
    <dgm:pt modelId="{1AAB1630-71FA-4595-9BF0-65A51DA5C29D}" type="pres">
      <dgm:prSet presAssocID="{D34F5376-73F8-4F85-9D4B-C602C38911D6}" presName="textRepeatNode" presStyleLbl="alignNode1" presStyleIdx="3" presStyleCnt="6" custScaleX="172512" custScaleY="186787" custLinFactNeighborX="9900" custLinFactNeighborY="-52673">
        <dgm:presLayoutVars>
          <dgm:chMax val="0"/>
          <dgm:chPref val="0"/>
          <dgm:bulletEnabled val="1"/>
        </dgm:presLayoutVars>
      </dgm:prSet>
      <dgm:spPr/>
      <dgm:t>
        <a:bodyPr/>
        <a:lstStyle/>
        <a:p>
          <a:endParaRPr lang="ru-RU"/>
        </a:p>
      </dgm:t>
    </dgm:pt>
    <dgm:pt modelId="{47D8B3C5-3D73-4172-A5A6-5123D76EF947}" type="pres">
      <dgm:prSet presAssocID="{D34F5376-73F8-4F85-9D4B-C602C38911D6}" presName="textaccent4" presStyleCnt="0"/>
      <dgm:spPr/>
      <dgm:t>
        <a:bodyPr/>
        <a:lstStyle/>
        <a:p>
          <a:endParaRPr lang="ru-RU"/>
        </a:p>
      </dgm:t>
    </dgm:pt>
    <dgm:pt modelId="{59BC2977-E3A6-4513-8EA5-11F4A3EF25DD}" type="pres">
      <dgm:prSet presAssocID="{D34F5376-73F8-4F85-9D4B-C602C38911D6}" presName="accentRepeatNode" presStyleLbl="solidAlignAcc1" presStyleIdx="6" presStyleCnt="12"/>
      <dgm:spPr/>
      <dgm:t>
        <a:bodyPr/>
        <a:lstStyle/>
        <a:p>
          <a:endParaRPr lang="ru-RU"/>
        </a:p>
      </dgm:t>
    </dgm:pt>
    <dgm:pt modelId="{3C084761-DCFE-492D-A93E-161C12DAAC0C}" type="pres">
      <dgm:prSet presAssocID="{32731CED-D1E5-46A5-8A0A-22100B88C20F}" presName="image4" presStyleCnt="0"/>
      <dgm:spPr/>
      <dgm:t>
        <a:bodyPr/>
        <a:lstStyle/>
        <a:p>
          <a:endParaRPr lang="ru-RU"/>
        </a:p>
      </dgm:t>
    </dgm:pt>
    <dgm:pt modelId="{2FB9FFC9-6167-493D-800A-CFD0E739DE5A}" type="pres">
      <dgm:prSet presAssocID="{32731CED-D1E5-46A5-8A0A-22100B88C20F}" presName="imageRepeatNode" presStyleLbl="alignAcc1" presStyleIdx="3" presStyleCnt="6" custScaleY="100021" custLinFactX="-23037" custLinFactY="82506" custLinFactNeighborX="-100000" custLinFactNeighborY="100000"/>
      <dgm:spPr/>
      <dgm:t>
        <a:bodyPr/>
        <a:lstStyle/>
        <a:p>
          <a:endParaRPr lang="ru-RU"/>
        </a:p>
      </dgm:t>
    </dgm:pt>
    <dgm:pt modelId="{6B5DBD51-7C1D-4D21-A282-98FE623A6FCC}" type="pres">
      <dgm:prSet presAssocID="{32731CED-D1E5-46A5-8A0A-22100B88C20F}" presName="imageaccent4" presStyleCnt="0"/>
      <dgm:spPr/>
      <dgm:t>
        <a:bodyPr/>
        <a:lstStyle/>
        <a:p>
          <a:endParaRPr lang="ru-RU"/>
        </a:p>
      </dgm:t>
    </dgm:pt>
    <dgm:pt modelId="{AE98E1AC-F22E-4AD1-8A03-C9DA2E4A9FCA}" type="pres">
      <dgm:prSet presAssocID="{32731CED-D1E5-46A5-8A0A-22100B88C20F}" presName="accentRepeatNode" presStyleLbl="solidAlignAcc1" presStyleIdx="7" presStyleCnt="12"/>
      <dgm:spPr/>
      <dgm:t>
        <a:bodyPr/>
        <a:lstStyle/>
        <a:p>
          <a:endParaRPr lang="ru-RU"/>
        </a:p>
      </dgm:t>
    </dgm:pt>
    <dgm:pt modelId="{E9274919-0BAF-4622-8B1F-1A4D96DA8130}" type="pres">
      <dgm:prSet presAssocID="{5345A6AF-41DB-4B86-A5E1-51A669C836B1}" presName="text5" presStyleCnt="0"/>
      <dgm:spPr/>
      <dgm:t>
        <a:bodyPr/>
        <a:lstStyle/>
        <a:p>
          <a:endParaRPr lang="ru-RU"/>
        </a:p>
      </dgm:t>
    </dgm:pt>
    <dgm:pt modelId="{0229E71E-2D10-4953-9ED8-5A155E5B8CE4}" type="pres">
      <dgm:prSet presAssocID="{5345A6AF-41DB-4B86-A5E1-51A669C836B1}" presName="textRepeatNode" presStyleLbl="alignNode1" presStyleIdx="4" presStyleCnt="6" custScaleX="165487" custScaleY="177055" custLinFactY="15875" custLinFactNeighborX="71284" custLinFactNeighborY="100000">
        <dgm:presLayoutVars>
          <dgm:chMax val="0"/>
          <dgm:chPref val="0"/>
          <dgm:bulletEnabled val="1"/>
        </dgm:presLayoutVars>
      </dgm:prSet>
      <dgm:spPr/>
      <dgm:t>
        <a:bodyPr/>
        <a:lstStyle/>
        <a:p>
          <a:endParaRPr lang="ru-RU"/>
        </a:p>
      </dgm:t>
    </dgm:pt>
    <dgm:pt modelId="{627BFDEE-DB33-447F-B255-95898FA7213A}" type="pres">
      <dgm:prSet presAssocID="{5345A6AF-41DB-4B86-A5E1-51A669C836B1}" presName="textaccent5" presStyleCnt="0"/>
      <dgm:spPr/>
      <dgm:t>
        <a:bodyPr/>
        <a:lstStyle/>
        <a:p>
          <a:endParaRPr lang="ru-RU"/>
        </a:p>
      </dgm:t>
    </dgm:pt>
    <dgm:pt modelId="{E9BDE3FB-5E8B-4E85-A9A4-AC64C5D4C0CF}" type="pres">
      <dgm:prSet presAssocID="{5345A6AF-41DB-4B86-A5E1-51A669C836B1}" presName="accentRepeatNode" presStyleLbl="solidAlignAcc1" presStyleIdx="8" presStyleCnt="12"/>
      <dgm:spPr/>
      <dgm:t>
        <a:bodyPr/>
        <a:lstStyle/>
        <a:p>
          <a:endParaRPr lang="ru-RU"/>
        </a:p>
      </dgm:t>
    </dgm:pt>
    <dgm:pt modelId="{0A4BE593-DDEC-4E73-B18D-9BB8B0198442}" type="pres">
      <dgm:prSet presAssocID="{2A0908D9-3FB8-4A04-A66D-D06CBA8D7666}" presName="image5" presStyleCnt="0"/>
      <dgm:spPr/>
      <dgm:t>
        <a:bodyPr/>
        <a:lstStyle/>
        <a:p>
          <a:endParaRPr lang="ru-RU"/>
        </a:p>
      </dgm:t>
    </dgm:pt>
    <dgm:pt modelId="{17184AA7-DB03-4B69-B324-AE3E7CC07A26}" type="pres">
      <dgm:prSet presAssocID="{2A0908D9-3FB8-4A04-A66D-D06CBA8D7666}" presName="imageRepeatNode" presStyleLbl="alignAcc1" presStyleIdx="4" presStyleCnt="6" custLinFactNeighborX="-40910" custLinFactNeighborY="-83844"/>
      <dgm:spPr/>
      <dgm:t>
        <a:bodyPr/>
        <a:lstStyle/>
        <a:p>
          <a:endParaRPr lang="ru-RU"/>
        </a:p>
      </dgm:t>
    </dgm:pt>
    <dgm:pt modelId="{CD605E14-B2AB-4392-B8BC-D28C59C219EB}" type="pres">
      <dgm:prSet presAssocID="{2A0908D9-3FB8-4A04-A66D-D06CBA8D7666}" presName="imageaccent5" presStyleCnt="0"/>
      <dgm:spPr/>
      <dgm:t>
        <a:bodyPr/>
        <a:lstStyle/>
        <a:p>
          <a:endParaRPr lang="ru-RU"/>
        </a:p>
      </dgm:t>
    </dgm:pt>
    <dgm:pt modelId="{FA0C7E48-6EA8-4DA6-A3D7-97DBF5245208}" type="pres">
      <dgm:prSet presAssocID="{2A0908D9-3FB8-4A04-A66D-D06CBA8D7666}" presName="accentRepeatNode" presStyleLbl="solidAlignAcc1" presStyleIdx="9" presStyleCnt="12"/>
      <dgm:spPr/>
      <dgm:t>
        <a:bodyPr/>
        <a:lstStyle/>
        <a:p>
          <a:endParaRPr lang="ru-RU"/>
        </a:p>
      </dgm:t>
    </dgm:pt>
    <dgm:pt modelId="{9ABD5BB0-1A68-43A9-816E-70DE05E04015}" type="pres">
      <dgm:prSet presAssocID="{CA1D5304-0876-4089-8409-37F6884E8113}" presName="text6" presStyleCnt="0"/>
      <dgm:spPr/>
      <dgm:t>
        <a:bodyPr/>
        <a:lstStyle/>
        <a:p>
          <a:endParaRPr lang="ru-RU"/>
        </a:p>
      </dgm:t>
    </dgm:pt>
    <dgm:pt modelId="{87490FDC-6A64-4B67-9444-DDD7014FEB2E}" type="pres">
      <dgm:prSet presAssocID="{CA1D5304-0876-4089-8409-37F6884E8113}" presName="textRepeatNode" presStyleLbl="alignNode1" presStyleIdx="5" presStyleCnt="6" custScaleX="170760" custScaleY="163236" custLinFactX="-46949" custLinFactNeighborX="-100000" custLinFactNeighborY="8892">
        <dgm:presLayoutVars>
          <dgm:chMax val="0"/>
          <dgm:chPref val="0"/>
          <dgm:bulletEnabled val="1"/>
        </dgm:presLayoutVars>
      </dgm:prSet>
      <dgm:spPr/>
      <dgm:t>
        <a:bodyPr/>
        <a:lstStyle/>
        <a:p>
          <a:endParaRPr lang="ru-RU"/>
        </a:p>
      </dgm:t>
    </dgm:pt>
    <dgm:pt modelId="{F1C793FB-2F8E-47E1-A99F-9D683DA1E680}" type="pres">
      <dgm:prSet presAssocID="{CA1D5304-0876-4089-8409-37F6884E8113}" presName="textaccent6" presStyleCnt="0"/>
      <dgm:spPr/>
      <dgm:t>
        <a:bodyPr/>
        <a:lstStyle/>
        <a:p>
          <a:endParaRPr lang="ru-RU"/>
        </a:p>
      </dgm:t>
    </dgm:pt>
    <dgm:pt modelId="{A8186D9F-C7A2-41A1-A5C5-5292F5991541}" type="pres">
      <dgm:prSet presAssocID="{CA1D5304-0876-4089-8409-37F6884E8113}" presName="accentRepeatNode" presStyleLbl="solidAlignAcc1" presStyleIdx="10" presStyleCnt="12"/>
      <dgm:spPr/>
      <dgm:t>
        <a:bodyPr/>
        <a:lstStyle/>
        <a:p>
          <a:endParaRPr lang="ru-RU"/>
        </a:p>
      </dgm:t>
    </dgm:pt>
    <dgm:pt modelId="{5A67FAE7-D6F0-4E83-A557-E48FA5F318B0}" type="pres">
      <dgm:prSet presAssocID="{0E1A0690-6D54-4943-800C-911511BC0546}" presName="image6" presStyleCnt="0"/>
      <dgm:spPr/>
      <dgm:t>
        <a:bodyPr/>
        <a:lstStyle/>
        <a:p>
          <a:endParaRPr lang="ru-RU"/>
        </a:p>
      </dgm:t>
    </dgm:pt>
    <dgm:pt modelId="{5E6A2249-3AC2-4C32-AE9E-CCA1ED5C6582}" type="pres">
      <dgm:prSet presAssocID="{0E1A0690-6D54-4943-800C-911511BC0546}" presName="imageRepeatNode" presStyleLbl="alignAcc1" presStyleIdx="5" presStyleCnt="6" custLinFactNeighborX="27091" custLinFactNeighborY="49953"/>
      <dgm:spPr/>
      <dgm:t>
        <a:bodyPr/>
        <a:lstStyle/>
        <a:p>
          <a:endParaRPr lang="ru-RU"/>
        </a:p>
      </dgm:t>
    </dgm:pt>
    <dgm:pt modelId="{499B066D-1777-4920-98F1-DF8362BD311C}" type="pres">
      <dgm:prSet presAssocID="{0E1A0690-6D54-4943-800C-911511BC0546}" presName="imageaccent6" presStyleCnt="0"/>
      <dgm:spPr/>
      <dgm:t>
        <a:bodyPr/>
        <a:lstStyle/>
        <a:p>
          <a:endParaRPr lang="ru-RU"/>
        </a:p>
      </dgm:t>
    </dgm:pt>
    <dgm:pt modelId="{6C979BA5-63D5-47CC-ADDD-23ECB7D5E28C}" type="pres">
      <dgm:prSet presAssocID="{0E1A0690-6D54-4943-800C-911511BC0546}" presName="accentRepeatNode" presStyleLbl="solidAlignAcc1" presStyleIdx="11" presStyleCnt="12" custFlipVert="1" custScaleX="31450" custScaleY="36455"/>
      <dgm:spPr/>
      <dgm:t>
        <a:bodyPr/>
        <a:lstStyle/>
        <a:p>
          <a:endParaRPr lang="ru-RU"/>
        </a:p>
      </dgm:t>
    </dgm:pt>
  </dgm:ptLst>
  <dgm:cxnLst>
    <dgm:cxn modelId="{7E8ED7D3-005B-43D1-8F94-88CAB0F10E80}" type="presOf" srcId="{321C3974-BC8D-487B-B9A5-0DF21FCE9416}" destId="{301B0D02-78A3-409B-83F2-FB6C8B0D87A0}" srcOrd="0" destOrd="0" presId="urn:microsoft.com/office/officeart/2008/layout/HexagonCluster"/>
    <dgm:cxn modelId="{8D8C69F4-CBEE-4030-A8EF-977BFF9E4FCD}" srcId="{88444835-9AB3-458E-9A02-61A66DA90A4B}" destId="{D34F5376-73F8-4F85-9D4B-C602C38911D6}" srcOrd="3" destOrd="0" parTransId="{7B1E5FFA-E7E5-4D0F-A165-DBEBF7D266A5}" sibTransId="{32731CED-D1E5-46A5-8A0A-22100B88C20F}"/>
    <dgm:cxn modelId="{A25F1BB1-4B9C-4B34-B8AB-1403D77D8885}" srcId="{88444835-9AB3-458E-9A02-61A66DA90A4B}" destId="{5345A6AF-41DB-4B86-A5E1-51A669C836B1}" srcOrd="4" destOrd="0" parTransId="{3500C74E-8200-44BC-8DDA-64E2283FB357}" sibTransId="{2A0908D9-3FB8-4A04-A66D-D06CBA8D7666}"/>
    <dgm:cxn modelId="{C716EB67-5BB2-450D-B94D-62154A392E69}" type="presOf" srcId="{E335A664-EC05-4CCE-938C-4F3001B711FC}" destId="{1334593A-31F3-4007-B677-5EF07660BFBB}" srcOrd="0" destOrd="0" presId="urn:microsoft.com/office/officeart/2008/layout/HexagonCluster"/>
    <dgm:cxn modelId="{A7E80169-673E-4A18-B367-E34370072CCA}" type="presOf" srcId="{0E1A0690-6D54-4943-800C-911511BC0546}" destId="{5E6A2249-3AC2-4C32-AE9E-CCA1ED5C6582}" srcOrd="0" destOrd="0" presId="urn:microsoft.com/office/officeart/2008/layout/HexagonCluster"/>
    <dgm:cxn modelId="{9663A343-D268-4010-8909-C1DA1CE8EED2}" type="presOf" srcId="{AEEABD01-82B8-4A79-8210-7817B84AED67}" destId="{E5023C3F-12FD-41AC-AEA3-D9A0821C1835}" srcOrd="0" destOrd="0" presId="urn:microsoft.com/office/officeart/2008/layout/HexagonCluster"/>
    <dgm:cxn modelId="{6A95E274-5A8B-4108-94A2-0804625AB900}" type="presOf" srcId="{8E9C88C4-6BDF-40F9-9CC2-67B19580CCEA}" destId="{BF8AA2B8-27F3-43A4-B305-8D97F43F22AC}" srcOrd="0" destOrd="0" presId="urn:microsoft.com/office/officeart/2008/layout/HexagonCluster"/>
    <dgm:cxn modelId="{EB30834B-9F09-4CAC-8EFA-1E8F2E03F9F9}" type="presOf" srcId="{88444835-9AB3-458E-9A02-61A66DA90A4B}" destId="{9985CA4E-DE37-45A9-9AEA-6E79299665A8}" srcOrd="0" destOrd="0" presId="urn:microsoft.com/office/officeart/2008/layout/HexagonCluster"/>
    <dgm:cxn modelId="{3C6D53FB-F0A8-402F-9976-D858554498DF}" srcId="{88444835-9AB3-458E-9A02-61A66DA90A4B}" destId="{CA1D5304-0876-4089-8409-37F6884E8113}" srcOrd="5" destOrd="0" parTransId="{F2686CDA-9DDC-426C-866F-2C9642C7B687}" sibTransId="{0E1A0690-6D54-4943-800C-911511BC0546}"/>
    <dgm:cxn modelId="{68271625-6A8E-4F44-BA20-23D1054AF218}" srcId="{88444835-9AB3-458E-9A02-61A66DA90A4B}" destId="{E335A664-EC05-4CCE-938C-4F3001B711FC}" srcOrd="0" destOrd="0" parTransId="{B02A747F-2B3F-4C0A-A8EC-FCDB23E960F6}" sibTransId="{8E9C88C4-6BDF-40F9-9CC2-67B19580CCEA}"/>
    <dgm:cxn modelId="{256FA1E1-D75D-4AA6-87D8-5492F5512CC3}" type="presOf" srcId="{2A0908D9-3FB8-4A04-A66D-D06CBA8D7666}" destId="{17184AA7-DB03-4B69-B324-AE3E7CC07A26}" srcOrd="0" destOrd="0" presId="urn:microsoft.com/office/officeart/2008/layout/HexagonCluster"/>
    <dgm:cxn modelId="{BAFA8453-85ED-453B-A93B-ED72FAE3128A}" type="presOf" srcId="{5345A6AF-41DB-4B86-A5E1-51A669C836B1}" destId="{0229E71E-2D10-4953-9ED8-5A155E5B8CE4}" srcOrd="0" destOrd="0" presId="urn:microsoft.com/office/officeart/2008/layout/HexagonCluster"/>
    <dgm:cxn modelId="{E7C6C9D1-5D2A-4D1D-AAAD-5A980F3E74E7}" srcId="{88444835-9AB3-458E-9A02-61A66DA90A4B}" destId="{321C3974-BC8D-487B-B9A5-0DF21FCE9416}" srcOrd="1" destOrd="0" parTransId="{57D10ED5-590F-4439-AFF9-A081F4747D8B}" sibTransId="{BB85F39E-CDCF-499D-96E0-EA42BA8113A4}"/>
    <dgm:cxn modelId="{E4D61C6C-EC03-44FF-A676-F955656004BB}" type="presOf" srcId="{CA1D5304-0876-4089-8409-37F6884E8113}" destId="{87490FDC-6A64-4B67-9444-DDD7014FEB2E}" srcOrd="0" destOrd="0" presId="urn:microsoft.com/office/officeart/2008/layout/HexagonCluster"/>
    <dgm:cxn modelId="{3501B53E-2E54-4AB6-82E1-B8E6ADDFE63B}" srcId="{88444835-9AB3-458E-9A02-61A66DA90A4B}" destId="{1789CB2C-EBB0-4CA9-99ED-4421AB632566}" srcOrd="2" destOrd="0" parTransId="{8A70C83F-C7E7-41D4-85A9-32491ECF0932}" sibTransId="{AEEABD01-82B8-4A79-8210-7817B84AED67}"/>
    <dgm:cxn modelId="{17FE9F03-9D17-486D-A5DB-384B60AF51E5}" type="presOf" srcId="{D34F5376-73F8-4F85-9D4B-C602C38911D6}" destId="{1AAB1630-71FA-4595-9BF0-65A51DA5C29D}" srcOrd="0" destOrd="0" presId="urn:microsoft.com/office/officeart/2008/layout/HexagonCluster"/>
    <dgm:cxn modelId="{DAE9A813-ADDF-47EE-B948-1EF74DCE4CC4}" type="presOf" srcId="{1789CB2C-EBB0-4CA9-99ED-4421AB632566}" destId="{8049CDE5-0EC6-4298-A65B-E6B3B85E3678}" srcOrd="0" destOrd="0" presId="urn:microsoft.com/office/officeart/2008/layout/HexagonCluster"/>
    <dgm:cxn modelId="{00CE6594-97BA-4952-B1BD-46E6C71F4C3F}" type="presOf" srcId="{32731CED-D1E5-46A5-8A0A-22100B88C20F}" destId="{2FB9FFC9-6167-493D-800A-CFD0E739DE5A}" srcOrd="0" destOrd="0" presId="urn:microsoft.com/office/officeart/2008/layout/HexagonCluster"/>
    <dgm:cxn modelId="{FB4E3834-5062-4C49-B50E-062CFD52BD02}" type="presOf" srcId="{BB85F39E-CDCF-499D-96E0-EA42BA8113A4}" destId="{0419BBD1-F716-4316-AE97-AD7B6910EF68}" srcOrd="0" destOrd="0" presId="urn:microsoft.com/office/officeart/2008/layout/HexagonCluster"/>
    <dgm:cxn modelId="{DF6B897A-8C6E-4DB5-8900-33CAEC848EDE}" type="presParOf" srcId="{9985CA4E-DE37-45A9-9AEA-6E79299665A8}" destId="{2B82ACF5-E402-4F60-8E8B-D1A426E9BF26}" srcOrd="0" destOrd="0" presId="urn:microsoft.com/office/officeart/2008/layout/HexagonCluster"/>
    <dgm:cxn modelId="{261E85C7-C634-4D41-8A77-609A9E289309}" type="presParOf" srcId="{2B82ACF5-E402-4F60-8E8B-D1A426E9BF26}" destId="{1334593A-31F3-4007-B677-5EF07660BFBB}" srcOrd="0" destOrd="0" presId="urn:microsoft.com/office/officeart/2008/layout/HexagonCluster"/>
    <dgm:cxn modelId="{18EE4DBF-FD5F-498F-8013-511D43A984C3}" type="presParOf" srcId="{9985CA4E-DE37-45A9-9AEA-6E79299665A8}" destId="{EAB6B55E-C2AE-4D4E-89A6-AEC1D36DD40F}" srcOrd="1" destOrd="0" presId="urn:microsoft.com/office/officeart/2008/layout/HexagonCluster"/>
    <dgm:cxn modelId="{35838827-C319-4F34-9FF1-1B0B1D91D5F7}" type="presParOf" srcId="{EAB6B55E-C2AE-4D4E-89A6-AEC1D36DD40F}" destId="{F9C3B4F7-3848-46A9-9174-6AF93F826A61}" srcOrd="0" destOrd="0" presId="urn:microsoft.com/office/officeart/2008/layout/HexagonCluster"/>
    <dgm:cxn modelId="{A5C20F59-E18B-47CB-954D-0B56517B7D24}" type="presParOf" srcId="{9985CA4E-DE37-45A9-9AEA-6E79299665A8}" destId="{F8F412F6-A072-4DE2-A96F-A82AE4632004}" srcOrd="2" destOrd="0" presId="urn:microsoft.com/office/officeart/2008/layout/HexagonCluster"/>
    <dgm:cxn modelId="{38DA3C96-C819-498F-80AD-86DEDEAABD09}" type="presParOf" srcId="{F8F412F6-A072-4DE2-A96F-A82AE4632004}" destId="{BF8AA2B8-27F3-43A4-B305-8D97F43F22AC}" srcOrd="0" destOrd="0" presId="urn:microsoft.com/office/officeart/2008/layout/HexagonCluster"/>
    <dgm:cxn modelId="{4E951CA6-95ED-4983-97A3-EF0E56ED59EB}" type="presParOf" srcId="{9985CA4E-DE37-45A9-9AEA-6E79299665A8}" destId="{EA2649C3-1E6D-44DE-9FF4-22D6B75ABCF1}" srcOrd="3" destOrd="0" presId="urn:microsoft.com/office/officeart/2008/layout/HexagonCluster"/>
    <dgm:cxn modelId="{A74A7627-4F52-4E90-94E2-631DBB10C6A5}" type="presParOf" srcId="{EA2649C3-1E6D-44DE-9FF4-22D6B75ABCF1}" destId="{E5FE7317-5984-4510-8021-0459D7839E12}" srcOrd="0" destOrd="0" presId="urn:microsoft.com/office/officeart/2008/layout/HexagonCluster"/>
    <dgm:cxn modelId="{9AEBA4D3-5479-44DD-9033-2EAAD800FCF6}" type="presParOf" srcId="{9985CA4E-DE37-45A9-9AEA-6E79299665A8}" destId="{E985B778-A67B-4B53-A487-5102D7D1D9E4}" srcOrd="4" destOrd="0" presId="urn:microsoft.com/office/officeart/2008/layout/HexagonCluster"/>
    <dgm:cxn modelId="{8831FF87-402D-4C0D-AD3C-A7C041C7D43F}" type="presParOf" srcId="{E985B778-A67B-4B53-A487-5102D7D1D9E4}" destId="{301B0D02-78A3-409B-83F2-FB6C8B0D87A0}" srcOrd="0" destOrd="0" presId="urn:microsoft.com/office/officeart/2008/layout/HexagonCluster"/>
    <dgm:cxn modelId="{668081AE-5E80-40B9-AE95-6D5AE9DFCCD4}" type="presParOf" srcId="{9985CA4E-DE37-45A9-9AEA-6E79299665A8}" destId="{DFD164DD-AF09-4F66-962B-F1FC7279AD5D}" srcOrd="5" destOrd="0" presId="urn:microsoft.com/office/officeart/2008/layout/HexagonCluster"/>
    <dgm:cxn modelId="{35C90BE9-2717-4232-A3CB-59B0C4D98DAF}" type="presParOf" srcId="{DFD164DD-AF09-4F66-962B-F1FC7279AD5D}" destId="{5F3F1CD0-665B-426A-A1B1-B114CDD94AA7}" srcOrd="0" destOrd="0" presId="urn:microsoft.com/office/officeart/2008/layout/HexagonCluster"/>
    <dgm:cxn modelId="{390E41E1-B911-4808-9625-80EE3011A45B}" type="presParOf" srcId="{9985CA4E-DE37-45A9-9AEA-6E79299665A8}" destId="{38665467-9945-4AF1-8471-1260D05BA1BE}" srcOrd="6" destOrd="0" presId="urn:microsoft.com/office/officeart/2008/layout/HexagonCluster"/>
    <dgm:cxn modelId="{F41EFB49-E142-4EDE-B4EE-6A27DE06956C}" type="presParOf" srcId="{38665467-9945-4AF1-8471-1260D05BA1BE}" destId="{0419BBD1-F716-4316-AE97-AD7B6910EF68}" srcOrd="0" destOrd="0" presId="urn:microsoft.com/office/officeart/2008/layout/HexagonCluster"/>
    <dgm:cxn modelId="{4D724E89-5A54-4465-8D59-D16ECA9AE05E}" type="presParOf" srcId="{9985CA4E-DE37-45A9-9AEA-6E79299665A8}" destId="{2887271F-EEDE-4D96-A77C-9FD59CEE54EA}" srcOrd="7" destOrd="0" presId="urn:microsoft.com/office/officeart/2008/layout/HexagonCluster"/>
    <dgm:cxn modelId="{0902C1D3-94A3-43B6-8079-35BB7230A8CD}" type="presParOf" srcId="{2887271F-EEDE-4D96-A77C-9FD59CEE54EA}" destId="{3526218A-88CC-4EED-8355-DFCA5C6C74B0}" srcOrd="0" destOrd="0" presId="urn:microsoft.com/office/officeart/2008/layout/HexagonCluster"/>
    <dgm:cxn modelId="{B2CEFCD2-F144-439B-AB7E-40183B1B9951}" type="presParOf" srcId="{9985CA4E-DE37-45A9-9AEA-6E79299665A8}" destId="{6EB6BEC4-B006-41FF-8CC8-7D9F6032B65A}" srcOrd="8" destOrd="0" presId="urn:microsoft.com/office/officeart/2008/layout/HexagonCluster"/>
    <dgm:cxn modelId="{C97B85B1-6E06-4B92-8404-108DBA4A342E}" type="presParOf" srcId="{6EB6BEC4-B006-41FF-8CC8-7D9F6032B65A}" destId="{8049CDE5-0EC6-4298-A65B-E6B3B85E3678}" srcOrd="0" destOrd="0" presId="urn:microsoft.com/office/officeart/2008/layout/HexagonCluster"/>
    <dgm:cxn modelId="{DAB10AF4-A0B2-4DD9-93AD-8C5111519FD1}" type="presParOf" srcId="{9985CA4E-DE37-45A9-9AEA-6E79299665A8}" destId="{C64D6378-52FF-4D8F-8C4D-ACBA01FCF220}" srcOrd="9" destOrd="0" presId="urn:microsoft.com/office/officeart/2008/layout/HexagonCluster"/>
    <dgm:cxn modelId="{702251E2-E602-40D0-B99C-EAE537A6B055}" type="presParOf" srcId="{C64D6378-52FF-4D8F-8C4D-ACBA01FCF220}" destId="{B6886A6D-969C-49F0-935D-6F521FC4CC41}" srcOrd="0" destOrd="0" presId="urn:microsoft.com/office/officeart/2008/layout/HexagonCluster"/>
    <dgm:cxn modelId="{71FF0962-1E96-4DE1-B00E-4D22FA3020BA}" type="presParOf" srcId="{9985CA4E-DE37-45A9-9AEA-6E79299665A8}" destId="{E76E8CFF-FF0E-4415-9564-0554F9151550}" srcOrd="10" destOrd="0" presId="urn:microsoft.com/office/officeart/2008/layout/HexagonCluster"/>
    <dgm:cxn modelId="{5FFAFA24-38C0-4641-8A51-C388CAB71C4F}" type="presParOf" srcId="{E76E8CFF-FF0E-4415-9564-0554F9151550}" destId="{E5023C3F-12FD-41AC-AEA3-D9A0821C1835}" srcOrd="0" destOrd="0" presId="urn:microsoft.com/office/officeart/2008/layout/HexagonCluster"/>
    <dgm:cxn modelId="{04CB7EF9-1DA9-4E68-AEEF-3A67B82B597C}" type="presParOf" srcId="{9985CA4E-DE37-45A9-9AEA-6E79299665A8}" destId="{972AA04D-7782-4D80-A81D-500F684B39AF}" srcOrd="11" destOrd="0" presId="urn:microsoft.com/office/officeart/2008/layout/HexagonCluster"/>
    <dgm:cxn modelId="{67E5D7AD-0923-4CAE-8867-DD95A4C786A6}" type="presParOf" srcId="{972AA04D-7782-4D80-A81D-500F684B39AF}" destId="{7924B43A-36E3-4702-A463-FC4398535BAF}" srcOrd="0" destOrd="0" presId="urn:microsoft.com/office/officeart/2008/layout/HexagonCluster"/>
    <dgm:cxn modelId="{965D323D-1550-4B0B-B743-310B055E918B}" type="presParOf" srcId="{9985CA4E-DE37-45A9-9AEA-6E79299665A8}" destId="{5707BDA3-4DD4-4D05-8C7B-B2296259E555}" srcOrd="12" destOrd="0" presId="urn:microsoft.com/office/officeart/2008/layout/HexagonCluster"/>
    <dgm:cxn modelId="{CF7641D3-2C39-43EC-8364-42A5CEEC1885}" type="presParOf" srcId="{5707BDA3-4DD4-4D05-8C7B-B2296259E555}" destId="{1AAB1630-71FA-4595-9BF0-65A51DA5C29D}" srcOrd="0" destOrd="0" presId="urn:microsoft.com/office/officeart/2008/layout/HexagonCluster"/>
    <dgm:cxn modelId="{A2066ACC-4599-4936-B149-CED81F0144E1}" type="presParOf" srcId="{9985CA4E-DE37-45A9-9AEA-6E79299665A8}" destId="{47D8B3C5-3D73-4172-A5A6-5123D76EF947}" srcOrd="13" destOrd="0" presId="urn:microsoft.com/office/officeart/2008/layout/HexagonCluster"/>
    <dgm:cxn modelId="{C4339C26-E267-4780-A3D6-E1B0F5200205}" type="presParOf" srcId="{47D8B3C5-3D73-4172-A5A6-5123D76EF947}" destId="{59BC2977-E3A6-4513-8EA5-11F4A3EF25DD}" srcOrd="0" destOrd="0" presId="urn:microsoft.com/office/officeart/2008/layout/HexagonCluster"/>
    <dgm:cxn modelId="{B84D89CB-EE47-4AD2-BAA2-7AD29F3A6B69}" type="presParOf" srcId="{9985CA4E-DE37-45A9-9AEA-6E79299665A8}" destId="{3C084761-DCFE-492D-A93E-161C12DAAC0C}" srcOrd="14" destOrd="0" presId="urn:microsoft.com/office/officeart/2008/layout/HexagonCluster"/>
    <dgm:cxn modelId="{3011548B-3074-4E47-814F-D6FF7DF444FC}" type="presParOf" srcId="{3C084761-DCFE-492D-A93E-161C12DAAC0C}" destId="{2FB9FFC9-6167-493D-800A-CFD0E739DE5A}" srcOrd="0" destOrd="0" presId="urn:microsoft.com/office/officeart/2008/layout/HexagonCluster"/>
    <dgm:cxn modelId="{E3C0D029-651B-4D2E-B865-D2DC24808BEC}" type="presParOf" srcId="{9985CA4E-DE37-45A9-9AEA-6E79299665A8}" destId="{6B5DBD51-7C1D-4D21-A282-98FE623A6FCC}" srcOrd="15" destOrd="0" presId="urn:microsoft.com/office/officeart/2008/layout/HexagonCluster"/>
    <dgm:cxn modelId="{EE0FEA8A-2D3B-4280-90F0-1DDEFAC1D465}" type="presParOf" srcId="{6B5DBD51-7C1D-4D21-A282-98FE623A6FCC}" destId="{AE98E1AC-F22E-4AD1-8A03-C9DA2E4A9FCA}" srcOrd="0" destOrd="0" presId="urn:microsoft.com/office/officeart/2008/layout/HexagonCluster"/>
    <dgm:cxn modelId="{E9A9D7B7-8BE5-4CFC-8BBF-5FD3CD75E51C}" type="presParOf" srcId="{9985CA4E-DE37-45A9-9AEA-6E79299665A8}" destId="{E9274919-0BAF-4622-8B1F-1A4D96DA8130}" srcOrd="16" destOrd="0" presId="urn:microsoft.com/office/officeart/2008/layout/HexagonCluster"/>
    <dgm:cxn modelId="{884968E0-8E49-4772-809A-4FAD3434DADA}" type="presParOf" srcId="{E9274919-0BAF-4622-8B1F-1A4D96DA8130}" destId="{0229E71E-2D10-4953-9ED8-5A155E5B8CE4}" srcOrd="0" destOrd="0" presId="urn:microsoft.com/office/officeart/2008/layout/HexagonCluster"/>
    <dgm:cxn modelId="{C0A0E1CC-D8BA-4BEF-A021-612236565281}" type="presParOf" srcId="{9985CA4E-DE37-45A9-9AEA-6E79299665A8}" destId="{627BFDEE-DB33-447F-B255-95898FA7213A}" srcOrd="17" destOrd="0" presId="urn:microsoft.com/office/officeart/2008/layout/HexagonCluster"/>
    <dgm:cxn modelId="{501DE483-CDEB-4CFC-9FF4-28E0764047BB}" type="presParOf" srcId="{627BFDEE-DB33-447F-B255-95898FA7213A}" destId="{E9BDE3FB-5E8B-4E85-A9A4-AC64C5D4C0CF}" srcOrd="0" destOrd="0" presId="urn:microsoft.com/office/officeart/2008/layout/HexagonCluster"/>
    <dgm:cxn modelId="{A4FAAF8A-F1F0-4E4F-ACBE-462487A11BA3}" type="presParOf" srcId="{9985CA4E-DE37-45A9-9AEA-6E79299665A8}" destId="{0A4BE593-DDEC-4E73-B18D-9BB8B0198442}" srcOrd="18" destOrd="0" presId="urn:microsoft.com/office/officeart/2008/layout/HexagonCluster"/>
    <dgm:cxn modelId="{A3FE865D-1A07-49BE-9660-91E62CE91F9D}" type="presParOf" srcId="{0A4BE593-DDEC-4E73-B18D-9BB8B0198442}" destId="{17184AA7-DB03-4B69-B324-AE3E7CC07A26}" srcOrd="0" destOrd="0" presId="urn:microsoft.com/office/officeart/2008/layout/HexagonCluster"/>
    <dgm:cxn modelId="{1BE3841D-3650-40E4-A55D-EF4BD1EC1E36}" type="presParOf" srcId="{9985CA4E-DE37-45A9-9AEA-6E79299665A8}" destId="{CD605E14-B2AB-4392-B8BC-D28C59C219EB}" srcOrd="19" destOrd="0" presId="urn:microsoft.com/office/officeart/2008/layout/HexagonCluster"/>
    <dgm:cxn modelId="{0825BE28-CA5D-48D4-BA22-5B5C90FD0067}" type="presParOf" srcId="{CD605E14-B2AB-4392-B8BC-D28C59C219EB}" destId="{FA0C7E48-6EA8-4DA6-A3D7-97DBF5245208}" srcOrd="0" destOrd="0" presId="urn:microsoft.com/office/officeart/2008/layout/HexagonCluster"/>
    <dgm:cxn modelId="{AFB00001-67CD-4380-9949-FC1DD84BC4DE}" type="presParOf" srcId="{9985CA4E-DE37-45A9-9AEA-6E79299665A8}" destId="{9ABD5BB0-1A68-43A9-816E-70DE05E04015}" srcOrd="20" destOrd="0" presId="urn:microsoft.com/office/officeart/2008/layout/HexagonCluster"/>
    <dgm:cxn modelId="{5430D8F5-67B5-49BE-BD89-FFB286E03FE8}" type="presParOf" srcId="{9ABD5BB0-1A68-43A9-816E-70DE05E04015}" destId="{87490FDC-6A64-4B67-9444-DDD7014FEB2E}" srcOrd="0" destOrd="0" presId="urn:microsoft.com/office/officeart/2008/layout/HexagonCluster"/>
    <dgm:cxn modelId="{1E4E8260-1C7A-43C4-871D-FD9F1BB38D8E}" type="presParOf" srcId="{9985CA4E-DE37-45A9-9AEA-6E79299665A8}" destId="{F1C793FB-2F8E-47E1-A99F-9D683DA1E680}" srcOrd="21" destOrd="0" presId="urn:microsoft.com/office/officeart/2008/layout/HexagonCluster"/>
    <dgm:cxn modelId="{DF0683F5-3176-4F96-9C36-B7D06425E058}" type="presParOf" srcId="{F1C793FB-2F8E-47E1-A99F-9D683DA1E680}" destId="{A8186D9F-C7A2-41A1-A5C5-5292F5991541}" srcOrd="0" destOrd="0" presId="urn:microsoft.com/office/officeart/2008/layout/HexagonCluster"/>
    <dgm:cxn modelId="{86B3BA25-D0E7-4A79-8D30-720826DF1912}" type="presParOf" srcId="{9985CA4E-DE37-45A9-9AEA-6E79299665A8}" destId="{5A67FAE7-D6F0-4E83-A557-E48FA5F318B0}" srcOrd="22" destOrd="0" presId="urn:microsoft.com/office/officeart/2008/layout/HexagonCluster"/>
    <dgm:cxn modelId="{458AD3CB-D2E9-417A-B1C7-4D6F43E7AFAC}" type="presParOf" srcId="{5A67FAE7-D6F0-4E83-A557-E48FA5F318B0}" destId="{5E6A2249-3AC2-4C32-AE9E-CCA1ED5C6582}" srcOrd="0" destOrd="0" presId="urn:microsoft.com/office/officeart/2008/layout/HexagonCluster"/>
    <dgm:cxn modelId="{16ABA8A4-1E34-4CA3-918E-4945D679E38E}" type="presParOf" srcId="{9985CA4E-DE37-45A9-9AEA-6E79299665A8}" destId="{499B066D-1777-4920-98F1-DF8362BD311C}" srcOrd="23" destOrd="0" presId="urn:microsoft.com/office/officeart/2008/layout/HexagonCluster"/>
    <dgm:cxn modelId="{76FAF11F-CF0D-4DA6-9A76-8778BB785D28}" type="presParOf" srcId="{499B066D-1777-4920-98F1-DF8362BD311C}" destId="{6C979BA5-63D5-47CC-ADDD-23ECB7D5E28C}" srcOrd="0" destOrd="0" presId="urn:microsoft.com/office/officeart/2008/layout/Hexagon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5ABDA-51CF-4E40-9A90-F79758000616}">
      <dsp:nvSpPr>
        <dsp:cNvPr id="0" name=""/>
        <dsp:cNvSpPr/>
      </dsp:nvSpPr>
      <dsp:spPr>
        <a:xfrm>
          <a:off x="1125730" y="561172"/>
          <a:ext cx="4081122" cy="1417319"/>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BC47C7-3916-4C6E-A638-0B358FA35B84}">
      <dsp:nvSpPr>
        <dsp:cNvPr id="0" name=""/>
        <dsp:cNvSpPr/>
      </dsp:nvSpPr>
      <dsp:spPr>
        <a:xfrm>
          <a:off x="2777161" y="4031708"/>
          <a:ext cx="790915" cy="506185"/>
        </a:xfrm>
        <a:prstGeom prst="downArrow">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3CB738-C1A0-404E-8AAE-837FE47D8142}">
      <dsp:nvSpPr>
        <dsp:cNvPr id="0" name=""/>
        <dsp:cNvSpPr/>
      </dsp:nvSpPr>
      <dsp:spPr>
        <a:xfrm>
          <a:off x="1274422" y="4436656"/>
          <a:ext cx="3796392" cy="949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uk-UA" sz="3400" b="1" kern="1200" dirty="0" smtClean="0">
              <a:latin typeface="Times New Roman" panose="02020603050405020304" pitchFamily="18" charset="0"/>
              <a:cs typeface="Times New Roman" panose="02020603050405020304" pitchFamily="18" charset="0"/>
            </a:rPr>
            <a:t>Галузь освіти </a:t>
          </a:r>
          <a:endParaRPr lang="ru-RU" sz="3400" b="1" kern="1200" dirty="0">
            <a:latin typeface="Times New Roman" panose="02020603050405020304" pitchFamily="18" charset="0"/>
            <a:cs typeface="Times New Roman" panose="02020603050405020304" pitchFamily="18" charset="0"/>
          </a:endParaRPr>
        </a:p>
      </dsp:txBody>
      <dsp:txXfrm>
        <a:off x="1274422" y="4436656"/>
        <a:ext cx="3796392" cy="949098"/>
      </dsp:txXfrm>
    </dsp:sp>
    <dsp:sp modelId="{29A30E10-597D-4B98-91C0-15BFEB428428}">
      <dsp:nvSpPr>
        <dsp:cNvPr id="0" name=""/>
        <dsp:cNvSpPr/>
      </dsp:nvSpPr>
      <dsp:spPr>
        <a:xfrm>
          <a:off x="2062465" y="1659473"/>
          <a:ext cx="2517691" cy="228061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uk-UA" sz="1800" b="1" kern="1200" dirty="0" smtClean="0">
              <a:solidFill>
                <a:schemeClr val="tx1"/>
              </a:solidFill>
              <a:latin typeface="Times New Roman" panose="02020603050405020304" pitchFamily="18" charset="0"/>
              <a:cs typeface="Times New Roman" panose="02020603050405020304" pitchFamily="18" charset="0"/>
            </a:rPr>
            <a:t>Додаткова дотація 11589,173 </a:t>
          </a:r>
          <a:r>
            <a:rPr lang="uk-UA" sz="1800" b="1" kern="1200" dirty="0" err="1" smtClean="0">
              <a:solidFill>
                <a:schemeClr val="tx1"/>
              </a:solidFill>
              <a:latin typeface="Times New Roman" panose="02020603050405020304" pitchFamily="18" charset="0"/>
              <a:cs typeface="Times New Roman" panose="02020603050405020304" pitchFamily="18" charset="0"/>
            </a:rPr>
            <a:t>тис.грн</a:t>
          </a:r>
          <a:endParaRPr lang="ru-RU" sz="1800" b="1" kern="1200" dirty="0">
            <a:solidFill>
              <a:schemeClr val="tx1"/>
            </a:solidFill>
            <a:latin typeface="Times New Roman" panose="02020603050405020304" pitchFamily="18" charset="0"/>
            <a:cs typeface="Times New Roman" panose="02020603050405020304" pitchFamily="18" charset="0"/>
          </a:endParaRPr>
        </a:p>
      </dsp:txBody>
      <dsp:txXfrm>
        <a:off x="2431172" y="1993461"/>
        <a:ext cx="1780277" cy="1612635"/>
      </dsp:txXfrm>
    </dsp:sp>
    <dsp:sp modelId="{FB8B067C-8973-46E9-AC6C-AC13770714FE}">
      <dsp:nvSpPr>
        <dsp:cNvPr id="0" name=""/>
        <dsp:cNvSpPr/>
      </dsp:nvSpPr>
      <dsp:spPr>
        <a:xfrm>
          <a:off x="526171" y="0"/>
          <a:ext cx="2367696" cy="243032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uk-UA" sz="1800" b="1" kern="1200" dirty="0" smtClean="0">
              <a:solidFill>
                <a:schemeClr val="tx1"/>
              </a:solidFill>
              <a:latin typeface="Times New Roman" panose="02020603050405020304" pitchFamily="18" charset="0"/>
              <a:cs typeface="Times New Roman" panose="02020603050405020304" pitchFamily="18" charset="0"/>
            </a:rPr>
            <a:t>Районний бюджет 58573,004 </a:t>
          </a:r>
          <a:r>
            <a:rPr lang="uk-UA" sz="1800" b="1" kern="1200" dirty="0" err="1" smtClean="0">
              <a:solidFill>
                <a:schemeClr val="tx1"/>
              </a:solidFill>
              <a:latin typeface="Times New Roman" panose="02020603050405020304" pitchFamily="18" charset="0"/>
              <a:cs typeface="Times New Roman" panose="02020603050405020304" pitchFamily="18" charset="0"/>
            </a:rPr>
            <a:t>тис.грн</a:t>
          </a:r>
          <a:endParaRPr lang="ru-RU" sz="1800" b="1" kern="1200" dirty="0">
            <a:solidFill>
              <a:schemeClr val="tx1"/>
            </a:solidFill>
            <a:latin typeface="Times New Roman" panose="02020603050405020304" pitchFamily="18" charset="0"/>
            <a:cs typeface="Times New Roman" panose="02020603050405020304" pitchFamily="18" charset="0"/>
          </a:endParaRPr>
        </a:p>
      </dsp:txBody>
      <dsp:txXfrm>
        <a:off x="872912" y="355912"/>
        <a:ext cx="1674214" cy="1718498"/>
      </dsp:txXfrm>
    </dsp:sp>
    <dsp:sp modelId="{ED9024EC-183F-406E-8DC0-7A7F1C9197F0}">
      <dsp:nvSpPr>
        <dsp:cNvPr id="0" name=""/>
        <dsp:cNvSpPr/>
      </dsp:nvSpPr>
      <dsp:spPr>
        <a:xfrm>
          <a:off x="2890631" y="-55018"/>
          <a:ext cx="2934806" cy="288507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uk-UA" sz="2000" b="1" kern="1200" dirty="0" smtClean="0">
              <a:solidFill>
                <a:schemeClr val="tx1"/>
              </a:solidFill>
              <a:latin typeface="Times New Roman" panose="02020603050405020304" pitchFamily="18" charset="0"/>
              <a:cs typeface="Times New Roman" panose="02020603050405020304" pitchFamily="18" charset="0"/>
            </a:rPr>
            <a:t>Освітня субвенція 103925,1 тис грн</a:t>
          </a:r>
          <a:endParaRPr lang="ru-RU" sz="2000" b="1" kern="1200" dirty="0">
            <a:solidFill>
              <a:schemeClr val="tx1"/>
            </a:solidFill>
            <a:latin typeface="Times New Roman" panose="02020603050405020304" pitchFamily="18" charset="0"/>
            <a:cs typeface="Times New Roman" panose="02020603050405020304" pitchFamily="18" charset="0"/>
          </a:endParaRPr>
        </a:p>
      </dsp:txBody>
      <dsp:txXfrm>
        <a:off x="3320423" y="367492"/>
        <a:ext cx="2075222" cy="2040058"/>
      </dsp:txXfrm>
    </dsp:sp>
    <dsp:sp modelId="{1157577E-3FCA-4CDD-AB3C-34FC1564FBB1}">
      <dsp:nvSpPr>
        <dsp:cNvPr id="0" name=""/>
        <dsp:cNvSpPr/>
      </dsp:nvSpPr>
      <dsp:spPr>
        <a:xfrm>
          <a:off x="-7" y="-323898"/>
          <a:ext cx="6345252" cy="4965438"/>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4593A-31F3-4007-B677-5EF07660BFBB}">
      <dsp:nvSpPr>
        <dsp:cNvPr id="0" name=""/>
        <dsp:cNvSpPr/>
      </dsp:nvSpPr>
      <dsp:spPr>
        <a:xfrm>
          <a:off x="1042076" y="3158401"/>
          <a:ext cx="1750737" cy="1642407"/>
        </a:xfrm>
        <a:prstGeom prst="hexagon">
          <a:avLst>
            <a:gd name="adj" fmla="val 25000"/>
            <a:gd name="vf" fmla="val 115470"/>
          </a:avLst>
        </a:prstGeom>
        <a:solidFill>
          <a:schemeClr val="accent1">
            <a:hueOff val="0"/>
            <a:satOff val="0"/>
            <a:lumOff val="0"/>
            <a:alphaOff val="0"/>
          </a:schemeClr>
        </a:solidFill>
        <a:ln w="9525" cap="rnd" cmpd="sng" algn="ctr">
          <a:solidFill>
            <a:schemeClr val="accent1">
              <a:hueOff val="0"/>
              <a:satOff val="0"/>
              <a:lumOff val="0"/>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uk-UA" sz="1600" b="1" kern="1200" smtClean="0">
              <a:solidFill>
                <a:schemeClr val="tx1"/>
              </a:solidFill>
              <a:latin typeface="Times New Roman" panose="02020603050405020304" pitchFamily="18" charset="0"/>
              <a:cs typeface="Times New Roman" panose="02020603050405020304" pitchFamily="18" charset="0"/>
            </a:rPr>
            <a:t>Кошти м. Бровари 50000,0 тис.грн</a:t>
          </a:r>
          <a:endParaRPr lang="ru-RU" sz="1600" b="1" kern="1200" dirty="0">
            <a:solidFill>
              <a:schemeClr val="tx1"/>
            </a:solidFill>
            <a:latin typeface="Times New Roman" panose="02020603050405020304" pitchFamily="18" charset="0"/>
            <a:cs typeface="Times New Roman" panose="02020603050405020304" pitchFamily="18" charset="0"/>
          </a:endParaRPr>
        </a:p>
      </dsp:txBody>
      <dsp:txXfrm>
        <a:off x="1324838" y="3423667"/>
        <a:ext cx="1185213" cy="1111875"/>
      </dsp:txXfrm>
    </dsp:sp>
    <dsp:sp modelId="{F9C3B4F7-3848-46A9-9174-6AF93F826A61}">
      <dsp:nvSpPr>
        <dsp:cNvPr id="0" name=""/>
        <dsp:cNvSpPr/>
      </dsp:nvSpPr>
      <dsp:spPr>
        <a:xfrm>
          <a:off x="523483" y="3025716"/>
          <a:ext cx="145375" cy="125413"/>
        </a:xfrm>
        <a:prstGeom prst="hexagon">
          <a:avLst>
            <a:gd name="adj" fmla="val 25000"/>
            <a:gd name="vf" fmla="val 115470"/>
          </a:avLst>
        </a:prstGeom>
        <a:solidFill>
          <a:schemeClr val="lt1">
            <a:hueOff val="0"/>
            <a:satOff val="0"/>
            <a:lumOff val="0"/>
            <a:alphaOff val="0"/>
          </a:schemeClr>
        </a:solidFill>
        <a:ln w="9525" cap="rnd" cmpd="sng" algn="ctr">
          <a:solidFill>
            <a:schemeClr val="accent1">
              <a:hueOff val="0"/>
              <a:satOff val="0"/>
              <a:lumOff val="0"/>
              <a:alphaOff val="0"/>
            </a:schemeClr>
          </a:solidFill>
          <a:prstDash val="solid"/>
        </a:ln>
        <a:effectLst>
          <a:reflection blurRad="12700" stA="26000" endPos="32000" dist="12700" dir="5400000" sy="-100000" rotWithShape="0"/>
        </a:effectLst>
        <a:sp3d extrusionH="12700" prstMaterial="flat">
          <a:bevelT w="50800" h="50800"/>
        </a:sp3d>
      </dsp:spPr>
      <dsp:style>
        <a:lnRef idx="1">
          <a:scrgbClr r="0" g="0" b="0"/>
        </a:lnRef>
        <a:fillRef idx="1">
          <a:scrgbClr r="0" g="0" b="0"/>
        </a:fillRef>
        <a:effectRef idx="2">
          <a:scrgbClr r="0" g="0" b="0"/>
        </a:effectRef>
        <a:fontRef idx="minor"/>
      </dsp:style>
    </dsp:sp>
    <dsp:sp modelId="{BF8AA2B8-27F3-43A4-B305-8D97F43F22AC}">
      <dsp:nvSpPr>
        <dsp:cNvPr id="0" name=""/>
        <dsp:cNvSpPr/>
      </dsp:nvSpPr>
      <dsp:spPr>
        <a:xfrm>
          <a:off x="409951" y="2828126"/>
          <a:ext cx="1148530" cy="1070146"/>
        </a:xfrm>
        <a:prstGeom prst="hexagon">
          <a:avLst>
            <a:gd name="adj" fmla="val 25000"/>
            <a:gd name="vf" fmla="val 115470"/>
          </a:avLst>
        </a:prstGeom>
        <a:blipFill rotWithShape="1">
          <a:blip xmlns:r="http://schemas.openxmlformats.org/officeDocument/2006/relationships" r:embed="rId1"/>
          <a:stretch>
            <a:fillRect/>
          </a:stretch>
        </a:blipFill>
        <a:ln w="9525" cap="rnd" cmpd="sng" algn="ctr">
          <a:solidFill>
            <a:schemeClr val="accent1">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sp>
    <dsp:sp modelId="{E5FE7317-5984-4510-8021-0459D7839E12}">
      <dsp:nvSpPr>
        <dsp:cNvPr id="0" name=""/>
        <dsp:cNvSpPr/>
      </dsp:nvSpPr>
      <dsp:spPr>
        <a:xfrm>
          <a:off x="608852" y="3188565"/>
          <a:ext cx="145375" cy="125413"/>
        </a:xfrm>
        <a:prstGeom prst="hexagon">
          <a:avLst>
            <a:gd name="adj" fmla="val 25000"/>
            <a:gd name="vf" fmla="val 115470"/>
          </a:avLst>
        </a:prstGeom>
        <a:solidFill>
          <a:schemeClr val="lt1">
            <a:hueOff val="0"/>
            <a:satOff val="0"/>
            <a:lumOff val="0"/>
            <a:alphaOff val="0"/>
          </a:schemeClr>
        </a:solidFill>
        <a:ln w="9525" cap="rnd" cmpd="sng" algn="ctr">
          <a:solidFill>
            <a:schemeClr val="accent1">
              <a:hueOff val="0"/>
              <a:satOff val="0"/>
              <a:lumOff val="0"/>
              <a:alphaOff val="0"/>
            </a:schemeClr>
          </a:solidFill>
          <a:prstDash val="solid"/>
        </a:ln>
        <a:effectLst>
          <a:reflection blurRad="12700" stA="26000" endPos="32000" dist="12700" dir="5400000" sy="-100000" rotWithShape="0"/>
        </a:effectLst>
        <a:sp3d extrusionH="12700" prstMaterial="flat">
          <a:bevelT w="50800" h="50800"/>
        </a:sp3d>
      </dsp:spPr>
      <dsp:style>
        <a:lnRef idx="1">
          <a:scrgbClr r="0" g="0" b="0"/>
        </a:lnRef>
        <a:fillRef idx="1">
          <a:scrgbClr r="0" g="0" b="0"/>
        </a:fillRef>
        <a:effectRef idx="2">
          <a:scrgbClr r="0" g="0" b="0"/>
        </a:effectRef>
        <a:fontRef idx="minor"/>
      </dsp:style>
    </dsp:sp>
    <dsp:sp modelId="{301B0D02-78A3-409B-83F2-FB6C8B0D87A0}">
      <dsp:nvSpPr>
        <dsp:cNvPr id="0" name=""/>
        <dsp:cNvSpPr/>
      </dsp:nvSpPr>
      <dsp:spPr>
        <a:xfrm>
          <a:off x="1470394" y="2090556"/>
          <a:ext cx="1681021" cy="1468894"/>
        </a:xfrm>
        <a:prstGeom prst="hexagon">
          <a:avLst>
            <a:gd name="adj" fmla="val 25000"/>
            <a:gd name="vf" fmla="val 115470"/>
          </a:avLst>
        </a:prstGeom>
        <a:solidFill>
          <a:schemeClr val="accent1">
            <a:hueOff val="0"/>
            <a:satOff val="0"/>
            <a:lumOff val="0"/>
            <a:alphaOff val="0"/>
          </a:schemeClr>
        </a:solidFill>
        <a:ln w="9525" cap="rnd" cmpd="sng" algn="ctr">
          <a:solidFill>
            <a:schemeClr val="accent1">
              <a:hueOff val="0"/>
              <a:satOff val="0"/>
              <a:lumOff val="0"/>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uk-UA" sz="1600" b="1" kern="1200" smtClean="0">
              <a:solidFill>
                <a:schemeClr val="tx1"/>
              </a:solidFill>
              <a:latin typeface="Times New Roman" panose="02020603050405020304" pitchFamily="18" charset="0"/>
              <a:cs typeface="Times New Roman" panose="02020603050405020304" pitchFamily="18" charset="0"/>
            </a:rPr>
            <a:t>Медична субвенція Калита 7049,5 тис.грн</a:t>
          </a:r>
          <a:endParaRPr lang="ru-RU" sz="1600" b="1" kern="1200" dirty="0">
            <a:solidFill>
              <a:schemeClr val="tx1"/>
            </a:solidFill>
            <a:latin typeface="Times New Roman" panose="02020603050405020304" pitchFamily="18" charset="0"/>
            <a:cs typeface="Times New Roman" panose="02020603050405020304" pitchFamily="18" charset="0"/>
          </a:endParaRPr>
        </a:p>
      </dsp:txBody>
      <dsp:txXfrm>
        <a:off x="1732887" y="2319925"/>
        <a:ext cx="1156035" cy="1010156"/>
      </dsp:txXfrm>
    </dsp:sp>
    <dsp:sp modelId="{5F3F1CD0-665B-426A-A1B1-B114CDD94AA7}">
      <dsp:nvSpPr>
        <dsp:cNvPr id="0" name=""/>
        <dsp:cNvSpPr/>
      </dsp:nvSpPr>
      <dsp:spPr>
        <a:xfrm>
          <a:off x="2757763" y="3182708"/>
          <a:ext cx="145375" cy="125413"/>
        </a:xfrm>
        <a:prstGeom prst="hexagon">
          <a:avLst>
            <a:gd name="adj" fmla="val 25000"/>
            <a:gd name="vf" fmla="val 115470"/>
          </a:avLst>
        </a:prstGeom>
        <a:solidFill>
          <a:schemeClr val="lt1">
            <a:hueOff val="0"/>
            <a:satOff val="0"/>
            <a:lumOff val="0"/>
            <a:alphaOff val="0"/>
          </a:schemeClr>
        </a:solidFill>
        <a:ln w="9525" cap="rnd" cmpd="sng" algn="ctr">
          <a:solidFill>
            <a:schemeClr val="accent1">
              <a:hueOff val="0"/>
              <a:satOff val="0"/>
              <a:lumOff val="0"/>
              <a:alphaOff val="0"/>
            </a:schemeClr>
          </a:solidFill>
          <a:prstDash val="solid"/>
        </a:ln>
        <a:effectLst>
          <a:reflection blurRad="12700" stA="26000" endPos="32000" dist="12700" dir="5400000" sy="-100000" rotWithShape="0"/>
        </a:effectLst>
        <a:sp3d extrusionH="12700" prstMaterial="flat">
          <a:bevelT w="50800" h="50800"/>
        </a:sp3d>
      </dsp:spPr>
      <dsp:style>
        <a:lnRef idx="1">
          <a:scrgbClr r="0" g="0" b="0"/>
        </a:lnRef>
        <a:fillRef idx="1">
          <a:scrgbClr r="0" g="0" b="0"/>
        </a:fillRef>
        <a:effectRef idx="2">
          <a:scrgbClr r="0" g="0" b="0"/>
        </a:effectRef>
        <a:fontRef idx="minor"/>
      </dsp:style>
    </dsp:sp>
    <dsp:sp modelId="{0419BBD1-F716-4316-AE97-AD7B6910EF68}">
      <dsp:nvSpPr>
        <dsp:cNvPr id="0" name=""/>
        <dsp:cNvSpPr/>
      </dsp:nvSpPr>
      <dsp:spPr>
        <a:xfrm flipV="1">
          <a:off x="0" y="5124191"/>
          <a:ext cx="1451534" cy="68521"/>
        </a:xfrm>
        <a:prstGeom prst="chevron">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sp>
    <dsp:sp modelId="{3526218A-88CC-4EED-8355-DFCA5C6C74B0}">
      <dsp:nvSpPr>
        <dsp:cNvPr id="0" name=""/>
        <dsp:cNvSpPr/>
      </dsp:nvSpPr>
      <dsp:spPr>
        <a:xfrm>
          <a:off x="3002258" y="3326038"/>
          <a:ext cx="145375" cy="125413"/>
        </a:xfrm>
        <a:prstGeom prst="hexagon">
          <a:avLst>
            <a:gd name="adj" fmla="val 25000"/>
            <a:gd name="vf" fmla="val 115470"/>
          </a:avLst>
        </a:prstGeom>
        <a:solidFill>
          <a:schemeClr val="lt1">
            <a:hueOff val="0"/>
            <a:satOff val="0"/>
            <a:lumOff val="0"/>
            <a:alphaOff val="0"/>
          </a:schemeClr>
        </a:solidFill>
        <a:ln w="9525" cap="rnd" cmpd="sng" algn="ctr">
          <a:solidFill>
            <a:schemeClr val="accent1">
              <a:hueOff val="0"/>
              <a:satOff val="0"/>
              <a:lumOff val="0"/>
              <a:alphaOff val="0"/>
            </a:schemeClr>
          </a:solidFill>
          <a:prstDash val="solid"/>
        </a:ln>
        <a:effectLst>
          <a:reflection blurRad="12700" stA="26000" endPos="32000" dist="12700" dir="5400000" sy="-100000" rotWithShape="0"/>
        </a:effectLst>
        <a:sp3d extrusionH="12700" prstMaterial="flat">
          <a:bevelT w="50800" h="50800"/>
        </a:sp3d>
      </dsp:spPr>
      <dsp:style>
        <a:lnRef idx="1">
          <a:scrgbClr r="0" g="0" b="0"/>
        </a:lnRef>
        <a:fillRef idx="1">
          <a:scrgbClr r="0" g="0" b="0"/>
        </a:fillRef>
        <a:effectRef idx="2">
          <a:scrgbClr r="0" g="0" b="0"/>
        </a:effectRef>
        <a:fontRef idx="minor"/>
      </dsp:style>
    </dsp:sp>
    <dsp:sp modelId="{8049CDE5-0EC6-4298-A65B-E6B3B85E3678}">
      <dsp:nvSpPr>
        <dsp:cNvPr id="0" name=""/>
        <dsp:cNvSpPr/>
      </dsp:nvSpPr>
      <dsp:spPr>
        <a:xfrm>
          <a:off x="783770" y="440693"/>
          <a:ext cx="1987016" cy="1894181"/>
        </a:xfrm>
        <a:prstGeom prst="hexagon">
          <a:avLst>
            <a:gd name="adj" fmla="val 25000"/>
            <a:gd name="vf" fmla="val 115470"/>
          </a:avLst>
        </a:prstGeom>
        <a:solidFill>
          <a:schemeClr val="accent1">
            <a:hueOff val="0"/>
            <a:satOff val="0"/>
            <a:lumOff val="0"/>
            <a:alphaOff val="0"/>
          </a:schemeClr>
        </a:solidFill>
        <a:ln w="9525" cap="rnd" cmpd="sng" algn="ctr">
          <a:solidFill>
            <a:schemeClr val="accent1">
              <a:hueOff val="0"/>
              <a:satOff val="0"/>
              <a:lumOff val="0"/>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uk-UA" sz="1800" b="1" kern="1200" dirty="0" smtClean="0">
              <a:solidFill>
                <a:schemeClr val="tx1"/>
              </a:solidFill>
              <a:latin typeface="Times New Roman" panose="02020603050405020304" pitchFamily="18" charset="0"/>
              <a:cs typeface="Times New Roman" panose="02020603050405020304" pitchFamily="18" charset="0"/>
            </a:rPr>
            <a:t>Районний б</a:t>
          </a:r>
          <a:r>
            <a:rPr lang="uk-UA" sz="1800" b="1" kern="1200" baseline="0" dirty="0" smtClean="0">
              <a:solidFill>
                <a:schemeClr val="tx1"/>
              </a:solidFill>
              <a:latin typeface="Times New Roman" panose="02020603050405020304" pitchFamily="18" charset="0"/>
              <a:cs typeface="Times New Roman" panose="02020603050405020304" pitchFamily="18" charset="0"/>
            </a:rPr>
            <a:t>юджет </a:t>
          </a:r>
          <a:r>
            <a:rPr lang="uk-UA" sz="1800" b="1" kern="1200" dirty="0" smtClean="0">
              <a:solidFill>
                <a:schemeClr val="tx1"/>
              </a:solidFill>
              <a:latin typeface="Times New Roman" panose="02020603050405020304" pitchFamily="18" charset="0"/>
              <a:cs typeface="Times New Roman" panose="02020603050405020304" pitchFamily="18" charset="0"/>
            </a:rPr>
            <a:t>37007,0 </a:t>
          </a:r>
          <a:r>
            <a:rPr lang="uk-UA" sz="1800" b="1" kern="1200" dirty="0" err="1" smtClean="0">
              <a:solidFill>
                <a:schemeClr val="tx1"/>
              </a:solidFill>
              <a:latin typeface="Times New Roman" panose="02020603050405020304" pitchFamily="18" charset="0"/>
              <a:cs typeface="Times New Roman" panose="02020603050405020304" pitchFamily="18" charset="0"/>
            </a:rPr>
            <a:t>тис.грн</a:t>
          </a:r>
          <a:endParaRPr lang="ru-RU" sz="1800" b="1" kern="1200" dirty="0">
            <a:solidFill>
              <a:schemeClr val="tx1"/>
            </a:solidFill>
            <a:latin typeface="Times New Roman" panose="02020603050405020304" pitchFamily="18" charset="0"/>
            <a:cs typeface="Times New Roman" panose="02020603050405020304" pitchFamily="18" charset="0"/>
          </a:endParaRPr>
        </a:p>
      </dsp:txBody>
      <dsp:txXfrm>
        <a:off x="1107203" y="749015"/>
        <a:ext cx="1340150" cy="1277537"/>
      </dsp:txXfrm>
    </dsp:sp>
    <dsp:sp modelId="{B6886A6D-969C-49F0-935D-6F521FC4CC41}">
      <dsp:nvSpPr>
        <dsp:cNvPr id="0" name=""/>
        <dsp:cNvSpPr/>
      </dsp:nvSpPr>
      <dsp:spPr>
        <a:xfrm>
          <a:off x="1681325" y="1689464"/>
          <a:ext cx="145375" cy="125413"/>
        </a:xfrm>
        <a:prstGeom prst="hexagon">
          <a:avLst>
            <a:gd name="adj" fmla="val 25000"/>
            <a:gd name="vf" fmla="val 115470"/>
          </a:avLst>
        </a:prstGeom>
        <a:solidFill>
          <a:schemeClr val="lt1">
            <a:hueOff val="0"/>
            <a:satOff val="0"/>
            <a:lumOff val="0"/>
            <a:alphaOff val="0"/>
          </a:schemeClr>
        </a:solidFill>
        <a:ln w="9525" cap="rnd" cmpd="sng" algn="ctr">
          <a:solidFill>
            <a:schemeClr val="accent1">
              <a:hueOff val="0"/>
              <a:satOff val="0"/>
              <a:lumOff val="0"/>
              <a:alphaOff val="0"/>
            </a:schemeClr>
          </a:solidFill>
          <a:prstDash val="solid"/>
        </a:ln>
        <a:effectLst>
          <a:reflection blurRad="12700" stA="26000" endPos="32000" dist="12700" dir="5400000" sy="-100000" rotWithShape="0"/>
        </a:effectLst>
        <a:sp3d extrusionH="12700" prstMaterial="flat">
          <a:bevelT w="50800" h="50800"/>
        </a:sp3d>
      </dsp:spPr>
      <dsp:style>
        <a:lnRef idx="1">
          <a:scrgbClr r="0" g="0" b="0"/>
        </a:lnRef>
        <a:fillRef idx="1">
          <a:scrgbClr r="0" g="0" b="0"/>
        </a:fillRef>
        <a:effectRef idx="2">
          <a:scrgbClr r="0" g="0" b="0"/>
        </a:effectRef>
        <a:fontRef idx="minor"/>
      </dsp:style>
    </dsp:sp>
    <dsp:sp modelId="{E5023C3F-12FD-41AC-AEA3-D9A0821C1835}">
      <dsp:nvSpPr>
        <dsp:cNvPr id="0" name=""/>
        <dsp:cNvSpPr/>
      </dsp:nvSpPr>
      <dsp:spPr>
        <a:xfrm>
          <a:off x="580581" y="1842906"/>
          <a:ext cx="1246262" cy="1070146"/>
        </a:xfrm>
        <a:prstGeom prst="hexagon">
          <a:avLst>
            <a:gd name="adj" fmla="val 25000"/>
            <a:gd name="vf" fmla="val 115470"/>
          </a:avLst>
        </a:prstGeom>
        <a:blipFill rotWithShape="1">
          <a:blip xmlns:r="http://schemas.openxmlformats.org/officeDocument/2006/relationships" r:embed="rId2"/>
          <a:stretch>
            <a:fillRect/>
          </a:stretch>
        </a:blipFill>
        <a:ln w="9525" cap="rnd" cmpd="sng" algn="ctr">
          <a:solidFill>
            <a:schemeClr val="accent1">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sp>
    <dsp:sp modelId="{7924B43A-36E3-4702-A463-FC4398535BAF}">
      <dsp:nvSpPr>
        <dsp:cNvPr id="0" name=""/>
        <dsp:cNvSpPr/>
      </dsp:nvSpPr>
      <dsp:spPr>
        <a:xfrm>
          <a:off x="1472106" y="2187533"/>
          <a:ext cx="145375" cy="125413"/>
        </a:xfrm>
        <a:prstGeom prst="hexagon">
          <a:avLst>
            <a:gd name="adj" fmla="val 25000"/>
            <a:gd name="vf" fmla="val 115470"/>
          </a:avLst>
        </a:prstGeom>
        <a:solidFill>
          <a:schemeClr val="lt1">
            <a:hueOff val="0"/>
            <a:satOff val="0"/>
            <a:lumOff val="0"/>
            <a:alphaOff val="0"/>
          </a:schemeClr>
        </a:solidFill>
        <a:ln w="9525" cap="rnd" cmpd="sng" algn="ctr">
          <a:solidFill>
            <a:schemeClr val="accent1">
              <a:hueOff val="0"/>
              <a:satOff val="0"/>
              <a:lumOff val="0"/>
              <a:alphaOff val="0"/>
            </a:schemeClr>
          </a:solidFill>
          <a:prstDash val="solid"/>
        </a:ln>
        <a:effectLst>
          <a:reflection blurRad="12700" stA="26000" endPos="32000" dist="12700" dir="5400000" sy="-100000" rotWithShape="0"/>
        </a:effectLst>
        <a:sp3d extrusionH="12700" prstMaterial="flat">
          <a:bevelT w="50800" h="50800"/>
        </a:sp3d>
      </dsp:spPr>
      <dsp:style>
        <a:lnRef idx="1">
          <a:scrgbClr r="0" g="0" b="0"/>
        </a:lnRef>
        <a:fillRef idx="1">
          <a:scrgbClr r="0" g="0" b="0"/>
        </a:fillRef>
        <a:effectRef idx="2">
          <a:scrgbClr r="0" g="0" b="0"/>
        </a:effectRef>
        <a:fontRef idx="minor"/>
      </dsp:style>
    </dsp:sp>
    <dsp:sp modelId="{1AAB1630-71FA-4595-9BF0-65A51DA5C29D}">
      <dsp:nvSpPr>
        <dsp:cNvPr id="0" name=""/>
        <dsp:cNvSpPr/>
      </dsp:nvSpPr>
      <dsp:spPr>
        <a:xfrm>
          <a:off x="2643396" y="638672"/>
          <a:ext cx="2149952" cy="1998895"/>
        </a:xfrm>
        <a:prstGeom prst="hexagon">
          <a:avLst>
            <a:gd name="adj" fmla="val 25000"/>
            <a:gd name="vf" fmla="val 115470"/>
          </a:avLst>
        </a:prstGeom>
        <a:solidFill>
          <a:schemeClr val="accent1">
            <a:hueOff val="0"/>
            <a:satOff val="0"/>
            <a:lumOff val="0"/>
            <a:alphaOff val="0"/>
          </a:schemeClr>
        </a:solidFill>
        <a:ln w="9525" cap="rnd" cmpd="sng" algn="ctr">
          <a:solidFill>
            <a:schemeClr val="accent1">
              <a:hueOff val="0"/>
              <a:satOff val="0"/>
              <a:lumOff val="0"/>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uk-UA" sz="1800" b="1" kern="1200" dirty="0" smtClean="0">
              <a:solidFill>
                <a:schemeClr val="tx1"/>
              </a:solidFill>
              <a:latin typeface="Times New Roman" panose="02020603050405020304" pitchFamily="18" charset="0"/>
              <a:cs typeface="Times New Roman" panose="02020603050405020304" pitchFamily="18" charset="0"/>
            </a:rPr>
            <a:t>Медична субвенція </a:t>
          </a:r>
          <a:r>
            <a:rPr lang="uk-UA" sz="1800" b="1" kern="1200" dirty="0" err="1" smtClean="0">
              <a:solidFill>
                <a:schemeClr val="tx1"/>
              </a:solidFill>
              <a:latin typeface="Times New Roman" panose="02020603050405020304" pitchFamily="18" charset="0"/>
              <a:cs typeface="Times New Roman" panose="02020603050405020304" pitchFamily="18" charset="0"/>
            </a:rPr>
            <a:t>м.Бровари</a:t>
          </a:r>
          <a:r>
            <a:rPr lang="uk-UA" sz="1800" b="1" kern="1200" dirty="0" smtClean="0">
              <a:solidFill>
                <a:schemeClr val="tx1"/>
              </a:solidFill>
              <a:latin typeface="Times New Roman" panose="02020603050405020304" pitchFamily="18" charset="0"/>
              <a:cs typeface="Times New Roman" panose="02020603050405020304" pitchFamily="18" charset="0"/>
            </a:rPr>
            <a:t> 74479,8 </a:t>
          </a:r>
          <a:r>
            <a:rPr lang="uk-UA" sz="1800" b="1" kern="1200" dirty="0" err="1" smtClean="0">
              <a:solidFill>
                <a:schemeClr val="tx1"/>
              </a:solidFill>
              <a:latin typeface="Times New Roman" panose="02020603050405020304" pitchFamily="18" charset="0"/>
              <a:cs typeface="Times New Roman" panose="02020603050405020304" pitchFamily="18" charset="0"/>
            </a:rPr>
            <a:t>тис.грн</a:t>
          </a:r>
          <a:endParaRPr lang="ru-RU" sz="1800" b="1" kern="1200" dirty="0">
            <a:solidFill>
              <a:schemeClr val="tx1"/>
            </a:solidFill>
            <a:latin typeface="Times New Roman" panose="02020603050405020304" pitchFamily="18" charset="0"/>
            <a:cs typeface="Times New Roman" panose="02020603050405020304" pitchFamily="18" charset="0"/>
          </a:endParaRPr>
        </a:p>
      </dsp:txBody>
      <dsp:txXfrm>
        <a:off x="2989133" y="960118"/>
        <a:ext cx="1458478" cy="1356003"/>
      </dsp:txXfrm>
    </dsp:sp>
    <dsp:sp modelId="{59BC2977-E3A6-4513-8EA5-11F4A3EF25DD}">
      <dsp:nvSpPr>
        <dsp:cNvPr id="0" name=""/>
        <dsp:cNvSpPr/>
      </dsp:nvSpPr>
      <dsp:spPr>
        <a:xfrm>
          <a:off x="4050281" y="2140814"/>
          <a:ext cx="145375" cy="125413"/>
        </a:xfrm>
        <a:prstGeom prst="hexagon">
          <a:avLst>
            <a:gd name="adj" fmla="val 25000"/>
            <a:gd name="vf" fmla="val 115470"/>
          </a:avLst>
        </a:prstGeom>
        <a:solidFill>
          <a:schemeClr val="lt1">
            <a:hueOff val="0"/>
            <a:satOff val="0"/>
            <a:lumOff val="0"/>
            <a:alphaOff val="0"/>
          </a:schemeClr>
        </a:solidFill>
        <a:ln w="9525" cap="rnd" cmpd="sng" algn="ctr">
          <a:solidFill>
            <a:schemeClr val="accent1">
              <a:hueOff val="0"/>
              <a:satOff val="0"/>
              <a:lumOff val="0"/>
              <a:alphaOff val="0"/>
            </a:schemeClr>
          </a:solidFill>
          <a:prstDash val="solid"/>
        </a:ln>
        <a:effectLst>
          <a:reflection blurRad="12700" stA="26000" endPos="32000" dist="12700" dir="5400000" sy="-100000" rotWithShape="0"/>
        </a:effectLst>
        <a:sp3d extrusionH="12700" prstMaterial="flat">
          <a:bevelT w="50800" h="50800"/>
        </a:sp3d>
      </dsp:spPr>
      <dsp:style>
        <a:lnRef idx="1">
          <a:scrgbClr r="0" g="0" b="0"/>
        </a:lnRef>
        <a:fillRef idx="1">
          <a:scrgbClr r="0" g="0" b="0"/>
        </a:fillRef>
        <a:effectRef idx="2">
          <a:scrgbClr r="0" g="0" b="0"/>
        </a:effectRef>
        <a:fontRef idx="minor"/>
      </dsp:style>
    </dsp:sp>
    <dsp:sp modelId="{2FB9FFC9-6167-493D-800A-CFD0E739DE5A}">
      <dsp:nvSpPr>
        <dsp:cNvPr id="0" name=""/>
        <dsp:cNvSpPr/>
      </dsp:nvSpPr>
      <dsp:spPr>
        <a:xfrm>
          <a:off x="2510970" y="4122341"/>
          <a:ext cx="1246262" cy="1070371"/>
        </a:xfrm>
        <a:prstGeom prst="hexagon">
          <a:avLst>
            <a:gd name="adj" fmla="val 25000"/>
            <a:gd name="vf" fmla="val 115470"/>
          </a:avLst>
        </a:prstGeom>
        <a:blipFill rotWithShape="1">
          <a:blip xmlns:r="http://schemas.openxmlformats.org/officeDocument/2006/relationships" r:embed="rId3"/>
          <a:stretch>
            <a:fillRect/>
          </a:stretch>
        </a:blipFill>
        <a:ln w="9525" cap="rnd" cmpd="sng" algn="ctr">
          <a:solidFill>
            <a:schemeClr val="accent1">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sp>
    <dsp:sp modelId="{AE98E1AC-F22E-4AD1-8A03-C9DA2E4A9FCA}">
      <dsp:nvSpPr>
        <dsp:cNvPr id="0" name=""/>
        <dsp:cNvSpPr/>
      </dsp:nvSpPr>
      <dsp:spPr>
        <a:xfrm>
          <a:off x="4287507" y="2287589"/>
          <a:ext cx="145375" cy="125413"/>
        </a:xfrm>
        <a:prstGeom prst="hexagon">
          <a:avLst>
            <a:gd name="adj" fmla="val 25000"/>
            <a:gd name="vf" fmla="val 115470"/>
          </a:avLst>
        </a:prstGeom>
        <a:solidFill>
          <a:schemeClr val="lt1">
            <a:hueOff val="0"/>
            <a:satOff val="0"/>
            <a:lumOff val="0"/>
            <a:alphaOff val="0"/>
          </a:schemeClr>
        </a:solidFill>
        <a:ln w="9525" cap="rnd" cmpd="sng" algn="ctr">
          <a:solidFill>
            <a:schemeClr val="accent1">
              <a:hueOff val="0"/>
              <a:satOff val="0"/>
              <a:lumOff val="0"/>
              <a:alphaOff val="0"/>
            </a:schemeClr>
          </a:solidFill>
          <a:prstDash val="solid"/>
        </a:ln>
        <a:effectLst>
          <a:reflection blurRad="12700" stA="26000" endPos="32000" dist="12700" dir="5400000" sy="-100000" rotWithShape="0"/>
        </a:effectLst>
        <a:sp3d extrusionH="12700" prstMaterial="flat">
          <a:bevelT w="50800" h="50800"/>
        </a:sp3d>
      </dsp:spPr>
      <dsp:style>
        <a:lnRef idx="1">
          <a:scrgbClr r="0" g="0" b="0"/>
        </a:lnRef>
        <a:fillRef idx="1">
          <a:scrgbClr r="0" g="0" b="0"/>
        </a:fillRef>
        <a:effectRef idx="2">
          <a:scrgbClr r="0" g="0" b="0"/>
        </a:effectRef>
        <a:fontRef idx="minor"/>
      </dsp:style>
    </dsp:sp>
    <dsp:sp modelId="{0229E71E-2D10-4953-9ED8-5A155E5B8CE4}">
      <dsp:nvSpPr>
        <dsp:cNvPr id="0" name=""/>
        <dsp:cNvSpPr/>
      </dsp:nvSpPr>
      <dsp:spPr>
        <a:xfrm>
          <a:off x="4524650" y="1913214"/>
          <a:ext cx="2062402" cy="1894748"/>
        </a:xfrm>
        <a:prstGeom prst="hexagon">
          <a:avLst>
            <a:gd name="adj" fmla="val 25000"/>
            <a:gd name="vf" fmla="val 115470"/>
          </a:avLst>
        </a:prstGeom>
        <a:solidFill>
          <a:schemeClr val="accent1">
            <a:hueOff val="0"/>
            <a:satOff val="0"/>
            <a:lumOff val="0"/>
            <a:alphaOff val="0"/>
          </a:schemeClr>
        </a:solidFill>
        <a:ln w="9525" cap="rnd" cmpd="sng" algn="ctr">
          <a:solidFill>
            <a:schemeClr val="accent1">
              <a:hueOff val="0"/>
              <a:satOff val="0"/>
              <a:lumOff val="0"/>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uk-UA" sz="1600" b="1" kern="1200" dirty="0" smtClean="0">
              <a:solidFill>
                <a:schemeClr val="tx1"/>
              </a:solidFill>
              <a:latin typeface="Times New Roman" panose="02020603050405020304" pitchFamily="18" charset="0"/>
              <a:cs typeface="Times New Roman" panose="02020603050405020304" pitchFamily="18" charset="0"/>
            </a:rPr>
            <a:t>Медична субвенція Велика </a:t>
          </a:r>
          <a:r>
            <a:rPr lang="uk-UA" sz="1600" b="1" kern="1200" dirty="0" err="1" smtClean="0">
              <a:solidFill>
                <a:schemeClr val="tx1"/>
              </a:solidFill>
              <a:latin typeface="Times New Roman" panose="02020603050405020304" pitchFamily="18" charset="0"/>
              <a:cs typeface="Times New Roman" panose="02020603050405020304" pitchFamily="18" charset="0"/>
            </a:rPr>
            <a:t>Димерка</a:t>
          </a:r>
          <a:r>
            <a:rPr lang="uk-UA" sz="1600" b="1" kern="1200" dirty="0" smtClean="0">
              <a:solidFill>
                <a:schemeClr val="tx1"/>
              </a:solidFill>
              <a:latin typeface="Times New Roman" panose="02020603050405020304" pitchFamily="18" charset="0"/>
              <a:cs typeface="Times New Roman" panose="02020603050405020304" pitchFamily="18" charset="0"/>
            </a:rPr>
            <a:t> 12364,1 </a:t>
          </a:r>
          <a:r>
            <a:rPr lang="uk-UA" sz="1600" b="1" kern="1200" dirty="0" err="1" smtClean="0">
              <a:solidFill>
                <a:schemeClr val="tx1"/>
              </a:solidFill>
              <a:latin typeface="Times New Roman" panose="02020603050405020304" pitchFamily="18" charset="0"/>
              <a:cs typeface="Times New Roman" panose="02020603050405020304" pitchFamily="18" charset="0"/>
            </a:rPr>
            <a:t>тис.грн</a:t>
          </a:r>
          <a:endParaRPr lang="ru-RU" sz="1600" b="1" kern="1200" dirty="0">
            <a:solidFill>
              <a:schemeClr val="tx1"/>
            </a:solidFill>
            <a:latin typeface="Times New Roman" panose="02020603050405020304" pitchFamily="18" charset="0"/>
            <a:cs typeface="Times New Roman" panose="02020603050405020304" pitchFamily="18" charset="0"/>
          </a:endParaRPr>
        </a:p>
      </dsp:txBody>
      <dsp:txXfrm>
        <a:off x="4854413" y="2216170"/>
        <a:ext cx="1402877" cy="1288836"/>
      </dsp:txXfrm>
    </dsp:sp>
    <dsp:sp modelId="{E9BDE3FB-5E8B-4E85-A9A4-AC64C5D4C0CF}">
      <dsp:nvSpPr>
        <dsp:cNvPr id="0" name=""/>
        <dsp:cNvSpPr/>
      </dsp:nvSpPr>
      <dsp:spPr>
        <a:xfrm>
          <a:off x="5122754" y="1565085"/>
          <a:ext cx="145375" cy="125413"/>
        </a:xfrm>
        <a:prstGeom prst="hexagon">
          <a:avLst>
            <a:gd name="adj" fmla="val 25000"/>
            <a:gd name="vf" fmla="val 115470"/>
          </a:avLst>
        </a:prstGeom>
        <a:solidFill>
          <a:schemeClr val="lt1">
            <a:hueOff val="0"/>
            <a:satOff val="0"/>
            <a:lumOff val="0"/>
            <a:alphaOff val="0"/>
          </a:schemeClr>
        </a:solidFill>
        <a:ln w="9525" cap="rnd" cmpd="sng" algn="ctr">
          <a:solidFill>
            <a:schemeClr val="accent1">
              <a:hueOff val="0"/>
              <a:satOff val="0"/>
              <a:lumOff val="0"/>
              <a:alphaOff val="0"/>
            </a:schemeClr>
          </a:solidFill>
          <a:prstDash val="solid"/>
        </a:ln>
        <a:effectLst>
          <a:reflection blurRad="12700" stA="26000" endPos="32000" dist="12700" dir="5400000" sy="-100000" rotWithShape="0"/>
        </a:effectLst>
        <a:sp3d extrusionH="12700" prstMaterial="flat">
          <a:bevelT w="50800" h="50800"/>
        </a:sp3d>
      </dsp:spPr>
      <dsp:style>
        <a:lnRef idx="1">
          <a:scrgbClr r="0" g="0" b="0"/>
        </a:lnRef>
        <a:fillRef idx="1">
          <a:scrgbClr r="0" g="0" b="0"/>
        </a:fillRef>
        <a:effectRef idx="2">
          <a:scrgbClr r="0" g="0" b="0"/>
        </a:effectRef>
        <a:fontRef idx="minor"/>
      </dsp:style>
    </dsp:sp>
    <dsp:sp modelId="{17184AA7-DB03-4B69-B324-AE3E7CC07A26}">
      <dsp:nvSpPr>
        <dsp:cNvPr id="0" name=""/>
        <dsp:cNvSpPr/>
      </dsp:nvSpPr>
      <dsp:spPr>
        <a:xfrm>
          <a:off x="4606961" y="785319"/>
          <a:ext cx="1246262" cy="1070146"/>
        </a:xfrm>
        <a:prstGeom prst="hexagon">
          <a:avLst>
            <a:gd name="adj" fmla="val 25000"/>
            <a:gd name="vf" fmla="val 115470"/>
          </a:avLst>
        </a:prstGeom>
        <a:blipFill rotWithShape="1">
          <a:blip xmlns:r="http://schemas.openxmlformats.org/officeDocument/2006/relationships" r:embed="rId4"/>
          <a:stretch>
            <a:fillRect/>
          </a:stretch>
        </a:blipFill>
        <a:ln w="9525" cap="rnd" cmpd="sng" algn="ctr">
          <a:solidFill>
            <a:schemeClr val="accent1">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sp>
    <dsp:sp modelId="{FA0C7E48-6EA8-4DA6-A3D7-97DBF5245208}">
      <dsp:nvSpPr>
        <dsp:cNvPr id="0" name=""/>
        <dsp:cNvSpPr/>
      </dsp:nvSpPr>
      <dsp:spPr>
        <a:xfrm>
          <a:off x="5365267" y="1706347"/>
          <a:ext cx="145375" cy="125413"/>
        </a:xfrm>
        <a:prstGeom prst="hexagon">
          <a:avLst>
            <a:gd name="adj" fmla="val 25000"/>
            <a:gd name="vf" fmla="val 115470"/>
          </a:avLst>
        </a:prstGeom>
        <a:solidFill>
          <a:schemeClr val="lt1">
            <a:hueOff val="0"/>
            <a:satOff val="0"/>
            <a:lumOff val="0"/>
            <a:alphaOff val="0"/>
          </a:schemeClr>
        </a:solidFill>
        <a:ln w="9525" cap="rnd" cmpd="sng" algn="ctr">
          <a:solidFill>
            <a:schemeClr val="accent1">
              <a:hueOff val="0"/>
              <a:satOff val="0"/>
              <a:lumOff val="0"/>
              <a:alphaOff val="0"/>
            </a:schemeClr>
          </a:solidFill>
          <a:prstDash val="solid"/>
        </a:ln>
        <a:effectLst>
          <a:reflection blurRad="12700" stA="26000" endPos="32000" dist="12700" dir="5400000" sy="-100000" rotWithShape="0"/>
        </a:effectLst>
        <a:sp3d extrusionH="12700" prstMaterial="flat">
          <a:bevelT w="50800" h="50800"/>
        </a:sp3d>
      </dsp:spPr>
      <dsp:style>
        <a:lnRef idx="1">
          <a:scrgbClr r="0" g="0" b="0"/>
        </a:lnRef>
        <a:fillRef idx="1">
          <a:scrgbClr r="0" g="0" b="0"/>
        </a:fillRef>
        <a:effectRef idx="2">
          <a:scrgbClr r="0" g="0" b="0"/>
        </a:effectRef>
        <a:fontRef idx="minor"/>
      </dsp:style>
    </dsp:sp>
    <dsp:sp modelId="{87490FDC-6A64-4B67-9444-DDD7014FEB2E}">
      <dsp:nvSpPr>
        <dsp:cNvPr id="0" name=""/>
        <dsp:cNvSpPr/>
      </dsp:nvSpPr>
      <dsp:spPr>
        <a:xfrm>
          <a:off x="2844509" y="2620461"/>
          <a:ext cx="2128117" cy="1746864"/>
        </a:xfrm>
        <a:prstGeom prst="hexagon">
          <a:avLst>
            <a:gd name="adj" fmla="val 25000"/>
            <a:gd name="vf" fmla="val 115470"/>
          </a:avLst>
        </a:prstGeom>
        <a:solidFill>
          <a:schemeClr val="accent1">
            <a:hueOff val="0"/>
            <a:satOff val="0"/>
            <a:lumOff val="0"/>
            <a:alphaOff val="0"/>
          </a:schemeClr>
        </a:solidFill>
        <a:ln w="9525" cap="rnd" cmpd="sng" algn="ctr">
          <a:solidFill>
            <a:schemeClr val="accent1">
              <a:hueOff val="0"/>
              <a:satOff val="0"/>
              <a:lumOff val="0"/>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uk-UA" sz="1800" b="1" kern="1200" smtClean="0">
              <a:solidFill>
                <a:schemeClr val="tx1"/>
              </a:solidFill>
              <a:latin typeface="Times New Roman" panose="02020603050405020304" pitchFamily="18" charset="0"/>
              <a:cs typeface="Times New Roman" panose="02020603050405020304" pitchFamily="18" charset="0"/>
            </a:rPr>
            <a:t>Медична субвенція 26567,8 тис.грн</a:t>
          </a:r>
          <a:endParaRPr lang="ru-RU" sz="1800" b="1" kern="1200" dirty="0">
            <a:solidFill>
              <a:schemeClr val="tx1"/>
            </a:solidFill>
            <a:latin typeface="Times New Roman" panose="02020603050405020304" pitchFamily="18" charset="0"/>
            <a:cs typeface="Times New Roman" panose="02020603050405020304" pitchFamily="18" charset="0"/>
          </a:endParaRPr>
        </a:p>
      </dsp:txBody>
      <dsp:txXfrm>
        <a:off x="3167424" y="2885526"/>
        <a:ext cx="1482287" cy="1216734"/>
      </dsp:txXfrm>
    </dsp:sp>
    <dsp:sp modelId="{A8186D9F-C7A2-41A1-A5C5-5292F5991541}">
      <dsp:nvSpPr>
        <dsp:cNvPr id="0" name=""/>
        <dsp:cNvSpPr/>
      </dsp:nvSpPr>
      <dsp:spPr>
        <a:xfrm>
          <a:off x="5363945" y="3800816"/>
          <a:ext cx="145375" cy="125413"/>
        </a:xfrm>
        <a:prstGeom prst="hexagon">
          <a:avLst>
            <a:gd name="adj" fmla="val 25000"/>
            <a:gd name="vf" fmla="val 115470"/>
          </a:avLst>
        </a:prstGeom>
        <a:solidFill>
          <a:schemeClr val="lt1">
            <a:hueOff val="0"/>
            <a:satOff val="0"/>
            <a:lumOff val="0"/>
            <a:alphaOff val="0"/>
          </a:schemeClr>
        </a:solidFill>
        <a:ln w="9525" cap="rnd" cmpd="sng" algn="ctr">
          <a:solidFill>
            <a:schemeClr val="accent1">
              <a:hueOff val="0"/>
              <a:satOff val="0"/>
              <a:lumOff val="0"/>
              <a:alphaOff val="0"/>
            </a:schemeClr>
          </a:solidFill>
          <a:prstDash val="solid"/>
        </a:ln>
        <a:effectLst>
          <a:reflection blurRad="12700" stA="26000" endPos="32000" dist="12700" dir="5400000" sy="-100000" rotWithShape="0"/>
        </a:effectLst>
        <a:sp3d extrusionH="12700" prstMaterial="flat">
          <a:bevelT w="50800" h="50800"/>
        </a:sp3d>
      </dsp:spPr>
      <dsp:style>
        <a:lnRef idx="1">
          <a:scrgbClr r="0" g="0" b="0"/>
        </a:lnRef>
        <a:fillRef idx="1">
          <a:scrgbClr r="0" g="0" b="0"/>
        </a:fillRef>
        <a:effectRef idx="2">
          <a:scrgbClr r="0" g="0" b="0"/>
        </a:effectRef>
        <a:fontRef idx="minor"/>
      </dsp:style>
    </dsp:sp>
    <dsp:sp modelId="{5E6A2249-3AC2-4C32-AE9E-CCA1ED5C6582}">
      <dsp:nvSpPr>
        <dsp:cNvPr id="0" name=""/>
        <dsp:cNvSpPr/>
      </dsp:nvSpPr>
      <dsp:spPr>
        <a:xfrm>
          <a:off x="4381959" y="3983954"/>
          <a:ext cx="1246262" cy="1070146"/>
        </a:xfrm>
        <a:prstGeom prst="hexagon">
          <a:avLst>
            <a:gd name="adj" fmla="val 25000"/>
            <a:gd name="vf" fmla="val 115470"/>
          </a:avLst>
        </a:prstGeom>
        <a:blipFill rotWithShape="1">
          <a:blip xmlns:r="http://schemas.openxmlformats.org/officeDocument/2006/relationships" r:embed="rId5"/>
          <a:stretch>
            <a:fillRect/>
          </a:stretch>
        </a:blipFill>
        <a:ln w="9525" cap="rnd" cmpd="sng" algn="ctr">
          <a:solidFill>
            <a:schemeClr val="accent1">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sp>
    <dsp:sp modelId="{6C979BA5-63D5-47CC-ADDD-23ECB7D5E28C}">
      <dsp:nvSpPr>
        <dsp:cNvPr id="0" name=""/>
        <dsp:cNvSpPr/>
      </dsp:nvSpPr>
      <dsp:spPr>
        <a:xfrm flipV="1">
          <a:off x="5182494" y="3958841"/>
          <a:ext cx="45720" cy="45719"/>
        </a:xfrm>
        <a:prstGeom prst="hexagon">
          <a:avLst>
            <a:gd name="adj" fmla="val 25000"/>
            <a:gd name="vf" fmla="val 115470"/>
          </a:avLst>
        </a:prstGeom>
        <a:solidFill>
          <a:schemeClr val="lt1">
            <a:hueOff val="0"/>
            <a:satOff val="0"/>
            <a:lumOff val="0"/>
            <a:alphaOff val="0"/>
          </a:schemeClr>
        </a:solidFill>
        <a:ln w="9525" cap="rnd" cmpd="sng" algn="ctr">
          <a:solidFill>
            <a:schemeClr val="accent1">
              <a:hueOff val="0"/>
              <a:satOff val="0"/>
              <a:lumOff val="0"/>
              <a:alphaOff val="0"/>
            </a:schemeClr>
          </a:solidFill>
          <a:prstDash val="solid"/>
        </a:ln>
        <a:effectLst>
          <a:reflection blurRad="12700" stA="26000" endPos="32000" dist="12700" dir="5400000" sy="-100000" rotWithShape="0"/>
        </a:effectLst>
        <a:sp3d extrusionH="12700" prstMaterial="flat">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24.png"/></Relationships>
</file>

<file path=ppt/drawings/drawing1.xml><?xml version="1.0" encoding="utf-8"?>
<c:userShapes xmlns:c="http://schemas.openxmlformats.org/drawingml/2006/chart">
  <cdr:relSizeAnchor xmlns:cdr="http://schemas.openxmlformats.org/drawingml/2006/chartDrawing">
    <cdr:from>
      <cdr:x>0.8069</cdr:x>
      <cdr:y>0.678</cdr:y>
    </cdr:from>
    <cdr:to>
      <cdr:x>1</cdr:x>
      <cdr:y>1</cdr:y>
    </cdr:to>
    <cdr:pic>
      <cdr:nvPicPr>
        <cdr:cNvPr id="3"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8755181" y="4411780"/>
          <a:ext cx="2095238" cy="2095238"/>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0.13395</cdr:x>
      <cdr:y>0.14685</cdr:y>
    </cdr:from>
    <cdr:to>
      <cdr:x>0.18867</cdr:x>
      <cdr:y>0.30466</cdr:y>
    </cdr:to>
    <cdr:cxnSp macro="">
      <cdr:nvCxnSpPr>
        <cdr:cNvPr id="3" name="Прямая со стрелкой 2"/>
        <cdr:cNvCxnSpPr/>
      </cdr:nvCxnSpPr>
      <cdr:spPr>
        <a:xfrm xmlns:a="http://schemas.openxmlformats.org/drawingml/2006/main" flipV="1">
          <a:off x="1076104" y="486232"/>
          <a:ext cx="439597" cy="522514"/>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0.39139</cdr:x>
      <cdr:y>0.70411</cdr:y>
    </cdr:from>
    <cdr:to>
      <cdr:x>0.42334</cdr:x>
      <cdr:y>0.72384</cdr:y>
    </cdr:to>
    <cdr:cxnSp macro="">
      <cdr:nvCxnSpPr>
        <cdr:cNvPr id="5" name="Прямая со стрелкой 4"/>
        <cdr:cNvCxnSpPr/>
      </cdr:nvCxnSpPr>
      <cdr:spPr>
        <a:xfrm xmlns:a="http://schemas.openxmlformats.org/drawingml/2006/main" flipV="1">
          <a:off x="3144332" y="2331358"/>
          <a:ext cx="256663" cy="65314"/>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0.10031</cdr:x>
      <cdr:y>0.14082</cdr:y>
    </cdr:from>
    <cdr:to>
      <cdr:x>0.16758</cdr:x>
      <cdr:y>0.22575</cdr:y>
    </cdr:to>
    <cdr:sp macro="" textlink="">
      <cdr:nvSpPr>
        <cdr:cNvPr id="7" name="Прямоугольник 6"/>
        <cdr:cNvSpPr/>
      </cdr:nvSpPr>
      <cdr:spPr>
        <a:xfrm xmlns:a="http://schemas.openxmlformats.org/drawingml/2006/main">
          <a:off x="805892" y="466271"/>
          <a:ext cx="540424" cy="281218"/>
        </a:xfrm>
        <a:prstGeom xmlns:a="http://schemas.openxmlformats.org/drawingml/2006/main" prst="rect">
          <a:avLst/>
        </a:prstGeom>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uk-UA" dirty="0" smtClean="0"/>
            <a:t>130,6</a:t>
          </a:r>
        </a:p>
        <a:p xmlns:a="http://schemas.openxmlformats.org/drawingml/2006/main">
          <a:endParaRPr lang="ru-RU" dirty="0"/>
        </a:p>
      </cdr:txBody>
    </cdr:sp>
  </cdr:relSizeAnchor>
  <cdr:relSizeAnchor xmlns:cdr="http://schemas.openxmlformats.org/drawingml/2006/chartDrawing">
    <cdr:from>
      <cdr:x>0.33232</cdr:x>
      <cdr:y>0.62521</cdr:y>
    </cdr:from>
    <cdr:to>
      <cdr:x>0.39939</cdr:x>
      <cdr:y>0.69918</cdr:y>
    </cdr:to>
    <cdr:sp macro="" textlink="">
      <cdr:nvSpPr>
        <cdr:cNvPr id="8" name="Прямоугольник 7"/>
        <cdr:cNvSpPr/>
      </cdr:nvSpPr>
      <cdr:spPr>
        <a:xfrm xmlns:a="http://schemas.openxmlformats.org/drawingml/2006/main">
          <a:off x="2669721" y="2070101"/>
          <a:ext cx="538843" cy="244928"/>
        </a:xfrm>
        <a:prstGeom xmlns:a="http://schemas.openxmlformats.org/drawingml/2006/main" prst="rect">
          <a:avLst/>
        </a:prstGeom>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uk-UA" dirty="0" smtClean="0"/>
            <a:t>140,6</a:t>
          </a:r>
          <a:endParaRPr lang="ru-RU" dirty="0"/>
        </a:p>
      </cdr:txBody>
    </cdr:sp>
  </cdr:relSizeAnchor>
</c:userShapes>
</file>

<file path=ppt/drawings/drawing3.xml><?xml version="1.0" encoding="utf-8"?>
<c:userShapes xmlns:c="http://schemas.openxmlformats.org/drawingml/2006/chart">
  <cdr:relSizeAnchor xmlns:cdr="http://schemas.openxmlformats.org/drawingml/2006/chartDrawing">
    <cdr:from>
      <cdr:x>0.19148</cdr:x>
      <cdr:y>0.18492</cdr:y>
    </cdr:from>
    <cdr:to>
      <cdr:x>0.2356</cdr:x>
      <cdr:y>0.27687</cdr:y>
    </cdr:to>
    <cdr:cxnSp macro="">
      <cdr:nvCxnSpPr>
        <cdr:cNvPr id="3" name="Прямая со стрелкой 2"/>
        <cdr:cNvCxnSpPr/>
      </cdr:nvCxnSpPr>
      <cdr:spPr>
        <a:xfrm xmlns:a="http://schemas.openxmlformats.org/drawingml/2006/main" flipV="1">
          <a:off x="992187" y="1152524"/>
          <a:ext cx="228600" cy="57308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0.62321</cdr:x>
      <cdr:y>0.82181</cdr:y>
    </cdr:from>
    <cdr:to>
      <cdr:x>0.66102</cdr:x>
      <cdr:y>0.84801</cdr:y>
    </cdr:to>
    <cdr:cxnSp macro="">
      <cdr:nvCxnSpPr>
        <cdr:cNvPr id="5" name="Прямая со стрелкой 4"/>
        <cdr:cNvCxnSpPr/>
      </cdr:nvCxnSpPr>
      <cdr:spPr>
        <a:xfrm xmlns:a="http://schemas.openxmlformats.org/drawingml/2006/main" flipV="1">
          <a:off x="3229201" y="5121955"/>
          <a:ext cx="195943" cy="163286"/>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0.21354</cdr:x>
      <cdr:y>0.27425</cdr:y>
    </cdr:from>
    <cdr:to>
      <cdr:x>0.31753</cdr:x>
      <cdr:y>0.31879</cdr:y>
    </cdr:to>
    <cdr:sp macro="" textlink="">
      <cdr:nvSpPr>
        <cdr:cNvPr id="6" name="Прямоугольник 5"/>
        <cdr:cNvSpPr/>
      </cdr:nvSpPr>
      <cdr:spPr>
        <a:xfrm xmlns:a="http://schemas.openxmlformats.org/drawingml/2006/main">
          <a:off x="1106486" y="1709283"/>
          <a:ext cx="538843" cy="277586"/>
        </a:xfrm>
        <a:prstGeom xmlns:a="http://schemas.openxmlformats.org/drawingml/2006/main" prst="rect">
          <a:avLst/>
        </a:prstGeom>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uk-UA" dirty="0" smtClean="0"/>
            <a:t>114,4</a:t>
          </a:r>
        </a:p>
        <a:p xmlns:a="http://schemas.openxmlformats.org/drawingml/2006/main">
          <a:endParaRPr lang="ru-RU" dirty="0"/>
        </a:p>
      </cdr:txBody>
    </cdr:sp>
  </cdr:relSizeAnchor>
  <cdr:relSizeAnchor xmlns:cdr="http://schemas.openxmlformats.org/drawingml/2006/chartDrawing">
    <cdr:from>
      <cdr:x>0.6169</cdr:x>
      <cdr:y>0.85063</cdr:y>
    </cdr:from>
    <cdr:to>
      <cdr:x>0.71459</cdr:x>
      <cdr:y>0.89779</cdr:y>
    </cdr:to>
    <cdr:sp macro="" textlink="">
      <cdr:nvSpPr>
        <cdr:cNvPr id="7" name="Прямоугольник 6"/>
        <cdr:cNvSpPr/>
      </cdr:nvSpPr>
      <cdr:spPr>
        <a:xfrm xmlns:a="http://schemas.openxmlformats.org/drawingml/2006/main">
          <a:off x="3196545" y="5301567"/>
          <a:ext cx="506185" cy="293916"/>
        </a:xfrm>
        <a:prstGeom xmlns:a="http://schemas.openxmlformats.org/drawingml/2006/main" prst="rect">
          <a:avLst/>
        </a:prstGeom>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uk-UA" dirty="0" smtClean="0"/>
            <a:t>142,1</a:t>
          </a:r>
        </a:p>
        <a:p xmlns:a="http://schemas.openxmlformats.org/drawingml/2006/main">
          <a:endParaRPr lang="ru-RU" dirty="0"/>
        </a:p>
      </cdr:txBody>
    </cdr:sp>
  </cdr:relSizeAnchor>
  <cdr:relSizeAnchor xmlns:cdr="http://schemas.openxmlformats.org/drawingml/2006/chartDrawing">
    <cdr:from>
      <cdr:x>0.34559</cdr:x>
      <cdr:y>0.83232</cdr:y>
    </cdr:from>
    <cdr:to>
      <cdr:x>0.43098</cdr:x>
      <cdr:y>0.87424</cdr:y>
    </cdr:to>
    <cdr:sp macro="" textlink="">
      <cdr:nvSpPr>
        <cdr:cNvPr id="8" name="Прямоугольник 7"/>
        <cdr:cNvSpPr/>
      </cdr:nvSpPr>
      <cdr:spPr>
        <a:xfrm xmlns:a="http://schemas.openxmlformats.org/drawingml/2006/main">
          <a:off x="1790700" y="5187269"/>
          <a:ext cx="442459" cy="261258"/>
        </a:xfrm>
        <a:prstGeom xmlns:a="http://schemas.openxmlformats.org/drawingml/2006/main" prst="rect">
          <a:avLst/>
        </a:prstGeom>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uk-UA" dirty="0" smtClean="0"/>
            <a:t>38,9</a:t>
          </a:r>
        </a:p>
        <a:p xmlns:a="http://schemas.openxmlformats.org/drawingml/2006/main">
          <a:endParaRPr lang="ru-RU" dirty="0"/>
        </a:p>
      </cdr:txBody>
    </cdr:sp>
  </cdr:relSizeAnchor>
  <cdr:relSizeAnchor xmlns:cdr="http://schemas.openxmlformats.org/drawingml/2006/chartDrawing">
    <cdr:from>
      <cdr:x>0.43413</cdr:x>
      <cdr:y>0.82708</cdr:y>
    </cdr:from>
    <cdr:to>
      <cdr:x>0.5</cdr:x>
      <cdr:y>0.8559</cdr:y>
    </cdr:to>
    <cdr:cxnSp macro="">
      <cdr:nvCxnSpPr>
        <cdr:cNvPr id="10" name="Прямая со стрелкой 9"/>
        <cdr:cNvCxnSpPr/>
      </cdr:nvCxnSpPr>
      <cdr:spPr>
        <a:xfrm xmlns:a="http://schemas.openxmlformats.org/drawingml/2006/main">
          <a:off x="2249487" y="5154611"/>
          <a:ext cx="341313" cy="179614"/>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0.4002</cdr:x>
      <cdr:y>0.33524</cdr:y>
    </cdr:from>
    <cdr:to>
      <cdr:x>0.67544</cdr:x>
      <cdr:y>0.49748</cdr:y>
    </cdr:to>
    <cdr:cxnSp macro="">
      <cdr:nvCxnSpPr>
        <cdr:cNvPr id="3" name="Прямая со стрелкой 2"/>
        <cdr:cNvCxnSpPr/>
      </cdr:nvCxnSpPr>
      <cdr:spPr>
        <a:xfrm xmlns:a="http://schemas.openxmlformats.org/drawingml/2006/main">
          <a:off x="1959309" y="1044157"/>
          <a:ext cx="1347537" cy="505326"/>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cdr:x>
      <cdr:y>0.2621</cdr:y>
    </cdr:from>
    <cdr:to>
      <cdr:x>0.68677</cdr:x>
      <cdr:y>0.41197</cdr:y>
    </cdr:to>
    <cdr:sp macro="" textlink="">
      <cdr:nvSpPr>
        <cdr:cNvPr id="4" name="Прямоугольник 3"/>
        <cdr:cNvSpPr/>
      </cdr:nvSpPr>
      <cdr:spPr>
        <a:xfrm xmlns:a="http://schemas.openxmlformats.org/drawingml/2006/main">
          <a:off x="2447925" y="816353"/>
          <a:ext cx="914400" cy="466799"/>
        </a:xfrm>
        <a:prstGeom xmlns:a="http://schemas.openxmlformats.org/drawingml/2006/main" prst="rect">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uk-UA" sz="2000" dirty="0" smtClean="0"/>
            <a:t>-44,3</a:t>
          </a:r>
        </a:p>
        <a:p xmlns:a="http://schemas.openxmlformats.org/drawingml/2006/main">
          <a:endParaRPr lang="ru-RU" sz="2000" dirty="0"/>
        </a:p>
      </cdr:txBody>
    </cdr:sp>
  </cdr:relSizeAnchor>
</c:userShap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1" y="4282258"/>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1" y="1"/>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8"/>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2" y="662656"/>
            <a:ext cx="9755188" cy="2766528"/>
          </a:xfrm>
        </p:spPr>
        <p:txBody>
          <a:bodyPr anchor="b">
            <a:normAutofit/>
          </a:bodyPr>
          <a:lstStyle>
            <a:lvl1pPr algn="r">
              <a:defRPr sz="8000"/>
            </a:lvl1pPr>
          </a:lstStyle>
          <a:p>
            <a:r>
              <a:rPr lang="ru-RU" smtClean="0"/>
              <a:t>Образец заголовка</a:t>
            </a:r>
            <a:endParaRPr lang="en-US" dirty="0"/>
          </a:p>
        </p:txBody>
      </p:sp>
      <p:sp>
        <p:nvSpPr>
          <p:cNvPr id="3" name="Subtitle 2"/>
          <p:cNvSpPr>
            <a:spLocks noGrp="1"/>
          </p:cNvSpPr>
          <p:nvPr>
            <p:ph type="subTitle" idx="1"/>
          </p:nvPr>
        </p:nvSpPr>
        <p:spPr>
          <a:xfrm rot="21420000">
            <a:off x="983064" y="3505209"/>
            <a:ext cx="9755188"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rot="21420000">
            <a:off x="4948543" y="4578464"/>
            <a:ext cx="6143653" cy="1163112"/>
          </a:xfrm>
        </p:spPr>
        <p:txBody>
          <a:bodyPr/>
          <a:lstStyle>
            <a:lvl1pPr algn="ctr">
              <a:defRPr sz="5400">
                <a:solidFill>
                  <a:schemeClr val="accent1">
                    <a:lumMod val="40000"/>
                    <a:lumOff val="60000"/>
                  </a:schemeClr>
                </a:solidFill>
              </a:defRPr>
            </a:lvl1pPr>
          </a:lstStyle>
          <a:p>
            <a:fld id="{EE401711-02DC-4F5A-B0A4-D7A4CFB82638}" type="datetimeFigureOut">
              <a:rPr lang="en-US" smtClean="0"/>
              <a:t>12/18/2018</a:t>
            </a:fld>
            <a:endParaRPr lang="en-US" dirty="0"/>
          </a:p>
        </p:txBody>
      </p:sp>
      <p:sp>
        <p:nvSpPr>
          <p:cNvPr id="5" name="Footer Placeholder 4"/>
          <p:cNvSpPr>
            <a:spLocks noGrp="1"/>
          </p:cNvSpPr>
          <p:nvPr>
            <p:ph type="ftr" sz="quarter" idx="11"/>
          </p:nvPr>
        </p:nvSpPr>
        <p:spPr>
          <a:xfrm rot="21420000">
            <a:off x="-9144" y="4882896"/>
            <a:ext cx="4050793" cy="1197864"/>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pPr/>
              <a:t>‹#›</a:t>
            </a:fld>
            <a:endParaRPr lang="en-US" dirty="0"/>
          </a:p>
        </p:txBody>
      </p:sp>
      <p:sp>
        <p:nvSpPr>
          <p:cNvPr id="25" name="5-Point Star 24"/>
          <p:cNvSpPr/>
          <p:nvPr/>
        </p:nvSpPr>
        <p:spPr>
          <a:xfrm rot="21420000">
            <a:off x="4221386" y="5111356"/>
            <a:ext cx="515387" cy="515386"/>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16780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2" y="4106333"/>
            <a:ext cx="10394708" cy="588846"/>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85802" y="685800"/>
            <a:ext cx="10392514"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780" y="4702923"/>
            <a:ext cx="10394729"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293336BD-BA89-4B92-9DBC-679F61142570}"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097261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F1824E7-1432-4F89-B9E6-59843C6C91FE}"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110871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20AAD9C-D29C-4D1E-A739-CC3C95B41085}"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769208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C48ED7C-D9A5-4EA8-B309-6E368BFA8F2B}"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61988356"/>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C48ED7C-D9A5-4EA8-B309-6E368BFA8F2B}"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27222341"/>
      </p:ext>
    </p:extLst>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C48ED7C-D9A5-4EA8-B309-6E368BFA8F2B}"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66066724"/>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3DA4AAA-CF98-48DB-9517-D7ADD1FD1213}"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774799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C48ED7C-D9A5-4EA8-B309-6E368BFA8F2B}"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29134998"/>
      </p:ext>
    </p:extLst>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C48ED7C-D9A5-4EA8-B309-6E368BFA8F2B}"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51892327"/>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084AFC5-17E4-4A26-A144-49682BD36ECA}"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77406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8679482-E0DA-4858-9A19-F8B792C0C3D9}"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24455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5802" y="685801"/>
            <a:ext cx="10396901" cy="3194903"/>
          </a:xfrm>
        </p:spPr>
        <p:txBody>
          <a:bodyPr anchor="ctr">
            <a:normAutofit/>
          </a:bodyPr>
          <a:lstStyle>
            <a:lvl1pPr algn="ctr">
              <a:defRPr sz="48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780"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C6CB5C7-A3C7-439B-802A-DFE3FCA7ADBD}"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919320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EE401711-02DC-4F5A-B0A4-D7A4CFB82638}" type="datetimeFigureOut">
              <a:rPr lang="en-US" smtClean="0"/>
              <a:t>12/18/2018</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141927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7C10A69-C0BC-4A5A-8FE4-5D0B5D0F11EE}"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342198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9D653B61-F054-442D-881D-6A81C2774BFE}" type="datetimeFigureOut">
              <a:rPr lang="en-US" smtClean="0"/>
              <a:t>12/18/2018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5354093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2A8CD3A-8283-4FC4-856C-D5E0BF662449}"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786866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3D8FEE8-FC08-4C54-BE1B-81CB6CA05FC8}" type="datetimeFigureOut">
              <a:rPr lang="en-US" smtClean="0"/>
              <a:t>12/18/2018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717020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2EA528B-AADB-4276-9F0D-B13FCF86F309}" type="datetimeFigureOut">
              <a:rPr lang="en-US" smtClean="0"/>
              <a:t>12/18/2018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557776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6497F-A1E4-4C0B-8811-954A59B26923}" type="datetimeFigureOut">
              <a:rPr lang="en-US" smtClean="0"/>
              <a:t>12/18/2018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478430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9F1824E7-1432-4F89-B9E6-59843C6C91FE}" type="datetimeFigureOut">
              <a:rPr lang="en-US" smtClean="0"/>
              <a:t>12/18/2018</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0742127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20AAD9C-D29C-4D1E-A739-CC3C95B41085}"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826604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084AFC5-17E4-4A26-A144-49682BD36ECA}"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41840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550266"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E3E65EA-47B7-4DBF-958B-A3D4DA4F431A}"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861673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F8679482-E0DA-4858-9A19-F8B792C0C3D9}" type="datetimeFigureOut">
              <a:rPr lang="en-US" smtClean="0"/>
              <a:t>12/18/2018</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17558352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ru-RU" smtClean="0"/>
              <a:t>Образец заголовка</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EE401711-02DC-4F5A-B0A4-D7A4CFB82638}" type="datetimeFigureOut">
              <a:rPr lang="en-US" smtClean="0"/>
              <a:t>12/18/2018</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6D22F896-40B5-4ADD-8801-0D06FADFA095}"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723722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7C10A69-C0BC-4A5A-8FE4-5D0B5D0F11EE}"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79859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D653B61-F054-442D-881D-6A81C2774BFE}" type="datetimeFigureOut">
              <a:rPr lang="en-US" smtClean="0"/>
              <a:t>12/18/2018</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6D22F896-40B5-4ADD-8801-0D06FADFA095}" type="slidenum">
              <a:rPr lang="en-US" smtClean="0"/>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249454738"/>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2A8CD3A-8283-4FC4-856C-D5E0BF662449}"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02030336"/>
      </p:ext>
    </p:extLst>
  </p:cSld>
  <p:clrMapOvr>
    <a:masterClrMapping/>
  </p:clrMapOvr>
  <p:extLst mod="1">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257300" y="2909102"/>
            <a:ext cx="4800600" cy="299639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633864" y="2909102"/>
            <a:ext cx="4800600" cy="299639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3D8FEE8-FC08-4C54-BE1B-81CB6CA05FC8}" type="datetimeFigureOut">
              <a:rPr lang="en-US" smtClean="0"/>
              <a:t>12/18/2018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49441229"/>
      </p:ext>
    </p:extLst>
  </p:cSld>
  <p:clrMapOvr>
    <a:masterClrMapping/>
  </p:clrMapOvr>
  <p:extLst mod="1">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2EA528B-AADB-4276-9F0D-B13FCF86F309}" type="datetimeFigureOut">
              <a:rPr lang="en-US" smtClean="0"/>
              <a:t>12/18/2018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490595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6497F-A1E4-4C0B-8811-954A59B26923}" type="datetimeFigureOut">
              <a:rPr lang="en-US" smtClean="0"/>
              <a:t>12/18/2018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634676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ru-RU" smtClean="0"/>
              <a:t>Образец заголовка</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65051" y="6375679"/>
            <a:ext cx="1233355" cy="348462"/>
          </a:xfrm>
        </p:spPr>
        <p:txBody>
          <a:bodyPr/>
          <a:lstStyle/>
          <a:p>
            <a:fld id="{9F1824E7-1432-4F89-B9E6-59843C6C91FE}" type="datetimeFigureOut">
              <a:rPr lang="en-US" smtClean="0"/>
              <a:t>12/18/2018</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6D22F896-40B5-4ADD-8801-0D06FADFA095}"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24410557"/>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65950" y="6375679"/>
            <a:ext cx="1232456" cy="348462"/>
          </a:xfrm>
        </p:spPr>
        <p:txBody>
          <a:bodyPr/>
          <a:lstStyle/>
          <a:p>
            <a:fld id="{620AAD9C-D29C-4D1E-A739-CC3C95B41085}" type="datetimeFigureOut">
              <a:rPr lang="en-US" smtClean="0"/>
              <a:t>12/18/2018</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43744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5802" y="1723854"/>
            <a:ext cx="10394708" cy="2511835"/>
          </a:xfrm>
        </p:spPr>
        <p:txBody>
          <a:bodyPr anchor="b">
            <a:normAutofit/>
          </a:bodyPr>
          <a:lstStyle>
            <a:lvl1pPr algn="l">
              <a:defRPr sz="48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802" y="4247468"/>
            <a:ext cx="10394708"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3DA4AAA-CF98-48DB-9517-D7ADD1FD1213}"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319059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084AFC5-17E4-4A26-A144-49682BD36ECA}"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15543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8679482-E0DA-4858-9A19-F8B792C0C3D9}"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247147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E401711-02DC-4F5A-B0A4-D7A4CFB82638}"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6409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7C10A69-C0BC-4A5A-8FE4-5D0B5D0F11EE}"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592883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D653B61-F054-442D-881D-6A81C2774BFE}"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9217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2A8CD3A-8283-4FC4-856C-D5E0BF662449}"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15693682"/>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9728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1792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3D8FEE8-FC08-4C54-BE1B-81CB6CA05FC8}" type="datetimeFigureOut">
              <a:rPr lang="en-US" smtClean="0"/>
              <a:t>12/18/2018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83565607"/>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2EA528B-AADB-4276-9F0D-B13FCF86F309}" type="datetimeFigureOut">
              <a:rPr lang="en-US" smtClean="0"/>
              <a:t>12/18/2018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585290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876497F-A1E4-4C0B-8811-954A59B26923}" type="datetimeFigureOut">
              <a:rPr lang="en-US" smtClean="0"/>
              <a:t>12/18/2018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913901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F1824E7-1432-4F89-B9E6-59843C6C91FE}" type="datetimeFigureOut">
              <a:rPr lang="en-US" smtClean="0"/>
              <a:t>12/18/2018</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28876053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685803" y="685801"/>
            <a:ext cx="10394706" cy="1151965"/>
          </a:xfrm>
        </p:spPr>
        <p:txBody>
          <a:bodyPr/>
          <a:lstStyle>
            <a:lvl1pPr algn="ctr">
              <a:defRPr/>
            </a:lvl1pPr>
          </a:lstStyle>
          <a:p>
            <a:r>
              <a:rPr lang="ru-RU" smtClean="0"/>
              <a:t>Образец заголовка</a:t>
            </a:r>
            <a:endParaRPr lang="en-US" dirty="0"/>
          </a:p>
        </p:txBody>
      </p:sp>
      <p:sp>
        <p:nvSpPr>
          <p:cNvPr id="7" name="Text Placeholder 2"/>
          <p:cNvSpPr>
            <a:spLocks noGrp="1"/>
          </p:cNvSpPr>
          <p:nvPr>
            <p:ph type="body" idx="1"/>
          </p:nvPr>
        </p:nvSpPr>
        <p:spPr>
          <a:xfrm>
            <a:off x="685804"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804"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234623"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770381"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77038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2C29F696-D0E7-4C66-925E-251F9C0B0F21}" type="datetimeFigureOut">
              <a:rPr lang="en-US" smtClean="0"/>
              <a:t>12/18/2018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708851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20AAD9C-D29C-4D1E-A739-CC3C95B41085}"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471484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084AFC5-17E4-4A26-A144-49682BD36ECA}"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374102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8679482-E0DA-4858-9A19-F8B792C0C3D9}"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09389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1"/>
            <a:ext cx="10396882" cy="1151965"/>
          </a:xfrm>
        </p:spPr>
        <p:txBody>
          <a:bodyPr/>
          <a:lstStyle>
            <a:lvl1pPr algn="ctr">
              <a:defRPr/>
            </a:lvl1pPr>
          </a:lstStyle>
          <a:p>
            <a:r>
              <a:rPr lang="ru-RU" smtClean="0"/>
              <a:t>Образец заголовка</a:t>
            </a:r>
            <a:endParaRPr lang="en-US" dirty="0"/>
          </a:p>
        </p:txBody>
      </p:sp>
      <p:sp>
        <p:nvSpPr>
          <p:cNvPr id="19" name="Text Placeholder 2"/>
          <p:cNvSpPr>
            <a:spLocks noGrp="1"/>
          </p:cNvSpPr>
          <p:nvPr>
            <p:ph type="body" idx="1"/>
          </p:nvPr>
        </p:nvSpPr>
        <p:spPr>
          <a:xfrm>
            <a:off x="691841"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91841" y="4389288"/>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237411"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235999" y="2063396"/>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768945"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768820"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768820"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95C2732E-4FBC-4B01-A175-6B1CAC9B226D}" type="datetimeFigureOut">
              <a:rPr lang="en-US" smtClean="0"/>
              <a:t>12/18/2018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72916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685802" y="2063396"/>
            <a:ext cx="10394708" cy="331119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084AFC5-17E4-4A26-A144-49682BD36ECA}"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62780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4" y="685801"/>
            <a:ext cx="2264645" cy="4688785"/>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685801" y="685801"/>
            <a:ext cx="7904430" cy="4688785"/>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8679482-E0DA-4858-9A19-F8B792C0C3D9}"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45548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E401711-02DC-4F5A-B0A4-D7A4CFB82638}" type="datetimeFigureOut">
              <a:rPr lang="en-US" smtClean="0"/>
              <a:t>12/18/2018</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47034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7C10A69-C0BC-4A5A-8FE4-5D0B5D0F11EE}" type="datetimeFigureOut">
              <a:rPr lang="en-US" smtClean="0"/>
              <a:t>12/18/2018</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07215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802" y="2063397"/>
            <a:ext cx="10394708" cy="331118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7C10A69-C0BC-4A5A-8FE4-5D0B5D0F11EE}"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41086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D653B61-F054-442D-881D-6A81C2774BFE}" type="datetimeFigureOut">
              <a:rPr lang="en-US" smtClean="0"/>
              <a:t>12/18/2018</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7546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2A8CD3A-8283-4FC4-856C-D5E0BF662449}" type="datetimeFigureOut">
              <a:rPr lang="en-US" smtClean="0"/>
              <a:t>12/18/2018</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58432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3D8FEE8-FC08-4C54-BE1B-81CB6CA05FC8}" type="datetimeFigureOut">
              <a:rPr lang="en-US" smtClean="0"/>
              <a:t>12/18/2018</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9" name="Номер слайда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08135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2EA528B-AADB-4276-9F0D-B13FCF86F309}" type="datetimeFigureOut">
              <a:rPr lang="en-US" smtClean="0"/>
              <a:t>12/18/2018</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69586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876497F-A1E4-4C0B-8811-954A59B26923}" type="datetimeFigureOut">
              <a:rPr lang="en-US" smtClean="0"/>
              <a:t>12/18/2018</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26648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F1824E7-1432-4F89-B9E6-59843C6C91FE}" type="datetimeFigureOut">
              <a:rPr lang="en-US" smtClean="0"/>
              <a:t>12/18/2018</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082986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20AAD9C-D29C-4D1E-A739-CC3C95B41085}" type="datetimeFigureOut">
              <a:rPr lang="en-US" smtClean="0"/>
              <a:t>12/18/2018</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27899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084AFC5-17E4-4A26-A144-49682BD36ECA}" type="datetimeFigureOut">
              <a:rPr lang="en-US" smtClean="0"/>
              <a:t>12/18/2018</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21963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8679482-E0DA-4858-9A19-F8B792C0C3D9}" type="datetimeFigureOut">
              <a:rPr lang="en-US" smtClean="0"/>
              <a:t>12/18/2018</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5636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5802" y="1723854"/>
            <a:ext cx="10394708" cy="2511835"/>
          </a:xfrm>
        </p:spPr>
        <p:txBody>
          <a:bodyPr anchor="b">
            <a:normAutofit/>
          </a:bodyPr>
          <a:lstStyle>
            <a:lvl1pPr algn="l">
              <a:defRPr sz="48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802" y="4247468"/>
            <a:ext cx="10394708"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3DA4AAA-CF98-48DB-9517-D7ADD1FD1213}"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80498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5802" y="685801"/>
            <a:ext cx="10394708" cy="3193487"/>
          </a:xfrm>
        </p:spPr>
        <p:txBody>
          <a:bodyPr anchor="b">
            <a:normAutofit/>
          </a:bodyPr>
          <a:lstStyle>
            <a:lvl1pPr algn="l">
              <a:defRPr sz="5400"/>
            </a:lvl1pPr>
          </a:lstStyle>
          <a:p>
            <a:r>
              <a:rPr lang="ru-RU" smtClean="0"/>
              <a:t>Образец заголовка</a:t>
            </a:r>
            <a:endParaRPr lang="en-US" dirty="0"/>
          </a:p>
        </p:txBody>
      </p:sp>
      <p:sp>
        <p:nvSpPr>
          <p:cNvPr id="3" name="Text Placeholder 2"/>
          <p:cNvSpPr>
            <a:spLocks noGrp="1"/>
          </p:cNvSpPr>
          <p:nvPr>
            <p:ph type="body" idx="1"/>
          </p:nvPr>
        </p:nvSpPr>
        <p:spPr>
          <a:xfrm>
            <a:off x="685802" y="3742267"/>
            <a:ext cx="10394708"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D653B61-F054-442D-881D-6A81C2774BFE}"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1316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EE401711-02DC-4F5A-B0A4-D7A4CFB82638}" type="datetimeFigureOut">
              <a:rPr lang="en-US" smtClean="0"/>
              <a:t>12/18/2018</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D22F896-40B5-4ADD-8801-0D06FADFA095}"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171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7C10A69-C0BC-4A5A-8FE4-5D0B5D0F11EE}"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05733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D653B61-F054-442D-881D-6A81C2774BFE}"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4516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2A8CD3A-8283-4FC4-856C-D5E0BF662449}"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50696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3D8FEE8-FC08-4C54-BE1B-81CB6CA05FC8}" type="datetimeFigureOut">
              <a:rPr lang="en-US" smtClean="0"/>
              <a:t>12/18/2018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10211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2EA528B-AADB-4276-9F0D-B13FCF86F309}" type="datetimeFigureOut">
              <a:rPr lang="en-US" smtClean="0"/>
              <a:t>12/18/2018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04273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6497F-A1E4-4C0B-8811-954A59B26923}" type="datetimeFigureOut">
              <a:rPr lang="en-US" smtClean="0"/>
              <a:t>12/18/2018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375937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smtClean="0"/>
              <a:t>Образец заголовка</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F1824E7-1432-4F89-B9E6-59843C6C91FE}"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50320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20AAD9C-D29C-4D1E-A739-CC3C95B41085}"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05857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084AFC5-17E4-4A26-A144-49682BD36ECA}"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94822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799" y="2063397"/>
            <a:ext cx="5088715" cy="3311189"/>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5993971" y="2063397"/>
            <a:ext cx="5086539" cy="3311189"/>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2A8CD3A-8283-4FC4-856C-D5E0BF662449}"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7705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8679482-E0DA-4858-9A19-F8B792C0C3D9}"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604022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5802" y="685801"/>
            <a:ext cx="10396901" cy="3194903"/>
          </a:xfrm>
        </p:spPr>
        <p:txBody>
          <a:bodyPr anchor="ctr">
            <a:normAutofit/>
          </a:bodyPr>
          <a:lstStyle>
            <a:lvl1pPr algn="ctr">
              <a:defRPr sz="48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780"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C6CB5C7-A3C7-439B-802A-DFE3FCA7ADBD}"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68027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5802" y="1723854"/>
            <a:ext cx="10394708" cy="2511835"/>
          </a:xfrm>
        </p:spPr>
        <p:txBody>
          <a:bodyPr anchor="b">
            <a:normAutofit/>
          </a:bodyPr>
          <a:lstStyle>
            <a:lvl1pPr algn="l">
              <a:defRPr sz="48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802" y="4247468"/>
            <a:ext cx="10394708"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3DA4AAA-CF98-48DB-9517-D7ADD1FD1213}"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96066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smtClean="0"/>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E401711-02DC-4F5A-B0A4-D7A4CFB82638}"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817243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p>
            <a:fld id="{57C10A69-C0BC-4A5A-8FE4-5D0B5D0F11EE}"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870377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D653B61-F054-442D-881D-6A81C2774BFE}"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35567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2A8CD3A-8283-4FC4-856C-D5E0BF662449}"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9947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3D8FEE8-FC08-4C54-BE1B-81CB6CA05FC8}" type="datetimeFigureOut">
              <a:rPr lang="en-US" smtClean="0"/>
              <a:t>12/18/2018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124735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7" name="Date Placeholder 2"/>
          <p:cNvSpPr>
            <a:spLocks noGrp="1"/>
          </p:cNvSpPr>
          <p:nvPr>
            <p:ph type="dt" sz="half" idx="10"/>
          </p:nvPr>
        </p:nvSpPr>
        <p:spPr/>
        <p:txBody>
          <a:bodyPr/>
          <a:lstStyle/>
          <a:p>
            <a:fld id="{B2EA528B-AADB-4276-9F0D-B13FCF86F309}" type="datetimeFigureOut">
              <a:rPr lang="en-US" smtClean="0"/>
              <a:t>12/18/2018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666356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876497F-A1E4-4C0B-8811-954A59B26923}" type="datetimeFigureOut">
              <a:rPr lang="en-US" smtClean="0"/>
              <a:t>12/18/2018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84749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4" name="Title 1"/>
          <p:cNvSpPr>
            <a:spLocks noGrp="1"/>
          </p:cNvSpPr>
          <p:nvPr>
            <p:ph type="title"/>
          </p:nvPr>
        </p:nvSpPr>
        <p:spPr>
          <a:xfrm>
            <a:off x="685802" y="685800"/>
            <a:ext cx="10394708" cy="115814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918357"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685802" y="2861733"/>
            <a:ext cx="5088713" cy="2512852"/>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8192"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5993971" y="2861733"/>
            <a:ext cx="5088713" cy="2512852"/>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3D8FEE8-FC08-4C54-BE1B-81CB6CA05FC8}" type="datetimeFigureOut">
              <a:rPr lang="en-US" smtClean="0"/>
              <a:t>12/18/2018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850875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4"/>
          <p:cNvSpPr>
            <a:spLocks noGrp="1"/>
          </p:cNvSpPr>
          <p:nvPr>
            <p:ph type="dt" sz="half" idx="10"/>
          </p:nvPr>
        </p:nvSpPr>
        <p:spPr/>
        <p:txBody>
          <a:bodyPr/>
          <a:lstStyle/>
          <a:p>
            <a:fld id="{9F1824E7-1432-4F89-B9E6-59843C6C91FE}" type="datetimeFigureOut">
              <a:rPr lang="en-US" smtClean="0"/>
              <a:t>12/18/2018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263110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20AAD9C-D29C-4D1E-A739-CC3C95B41085}"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154364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C48ED7C-D9A5-4EA8-B309-6E368BFA8F2B}"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6166023"/>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smtClean="0"/>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DC48ED7C-D9A5-4EA8-B309-6E368BFA8F2B}"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74458362"/>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smtClean="0"/>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smtClean="0"/>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DC48ED7C-D9A5-4EA8-B309-6E368BFA8F2B}"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388466082"/>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3DA4AAA-CF98-48DB-9517-D7ADD1FD1213}"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980277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C48ED7C-D9A5-4EA8-B309-6E368BFA8F2B}" type="datetimeFigureOut">
              <a:rPr lang="en-US" smtClean="0"/>
              <a:t>12/18/2018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78116414"/>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C48ED7C-D9A5-4EA8-B309-6E368BFA8F2B}" type="datetimeFigureOut">
              <a:rPr lang="en-US" smtClean="0"/>
              <a:t>12/18/2018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7249533"/>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084AFC5-17E4-4A26-A144-49682BD36ECA}"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530005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8679482-E0DA-4858-9A19-F8B792C0C3D9}"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7757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2EA528B-AADB-4276-9F0D-B13FCF86F309}" type="datetimeFigureOut">
              <a:rPr lang="en-US" smtClean="0"/>
              <a:t>12/18/2018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002542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E401711-02DC-4F5A-B0A4-D7A4CFB82638}"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742357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7C10A69-C0BC-4A5A-8FE4-5D0B5D0F11EE}"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733749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D653B61-F054-442D-881D-6A81C2774BFE}"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972839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2A8CD3A-8283-4FC4-856C-D5E0BF662449}"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92872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3D8FEE8-FC08-4C54-BE1B-81CB6CA05FC8}" type="datetimeFigureOut">
              <a:rPr lang="en-US" smtClean="0"/>
              <a:t>12/18/2018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82597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2EA528B-AADB-4276-9F0D-B13FCF86F309}" type="datetimeFigureOut">
              <a:rPr lang="en-US" smtClean="0"/>
              <a:t>12/18/2018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726897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6497F-A1E4-4C0B-8811-954A59B26923}" type="datetimeFigureOut">
              <a:rPr lang="en-US" smtClean="0"/>
              <a:t>12/18/2018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400345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F1824E7-1432-4F89-B9E6-59843C6C91FE}"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253339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20AAD9C-D29C-4D1E-A739-CC3C95B41085}"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485004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C48ED7C-D9A5-4EA8-B309-6E368BFA8F2B}"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9350535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6497F-A1E4-4C0B-8811-954A59B26923}" type="datetimeFigureOut">
              <a:rPr lang="en-US" smtClean="0"/>
              <a:t>12/18/2018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449751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C48ED7C-D9A5-4EA8-B309-6E368BFA8F2B}"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61679393"/>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33DA4AAA-CF98-48DB-9517-D7ADD1FD1213}"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363010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DC48ED7C-D9A5-4EA8-B309-6E368BFA8F2B}"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30779242"/>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DC48ED7C-D9A5-4EA8-B309-6E368BFA8F2B}"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56246991"/>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084AFC5-17E4-4A26-A144-49682BD36ECA}"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536248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8679482-E0DA-4858-9A19-F8B792C0C3D9}"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049152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fld id="{EE401711-02DC-4F5A-B0A4-D7A4CFB82638}" type="datetimeFigureOut">
              <a:rPr lang="en-US" smtClean="0"/>
              <a:t>12/18/2018</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55521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7C10A69-C0BC-4A5A-8FE4-5D0B5D0F11EE}"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19171414"/>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D653B61-F054-442D-881D-6A81C2774BFE}"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58339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2A8CD3A-8283-4FC4-856C-D5E0BF662449}"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30667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93644" y="685800"/>
            <a:ext cx="4126860" cy="2023252"/>
          </a:xfrm>
        </p:spPr>
        <p:txBody>
          <a:bodyPr anchor="b">
            <a:normAutofit/>
          </a:bodyPr>
          <a:lstStyle>
            <a:lvl1pPr algn="ctr">
              <a:defRPr sz="3600"/>
            </a:lvl1pPr>
          </a:lstStyle>
          <a:p>
            <a:r>
              <a:rPr lang="ru-RU" smtClean="0"/>
              <a:t>Образец заголовка</a:t>
            </a:r>
            <a:endParaRPr lang="en-US" dirty="0"/>
          </a:p>
        </p:txBody>
      </p:sp>
      <p:sp>
        <p:nvSpPr>
          <p:cNvPr id="10" name="Content Placeholder 2"/>
          <p:cNvSpPr>
            <a:spLocks noGrp="1"/>
          </p:cNvSpPr>
          <p:nvPr>
            <p:ph sz="quarter" idx="13"/>
          </p:nvPr>
        </p:nvSpPr>
        <p:spPr>
          <a:xfrm>
            <a:off x="5046133" y="685801"/>
            <a:ext cx="6034375" cy="468878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93644" y="2709053"/>
            <a:ext cx="4126860"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F1824E7-1432-4F89-B9E6-59843C6C91FE}"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586643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3D8FEE8-FC08-4C54-BE1B-81CB6CA05FC8}" type="datetimeFigureOut">
              <a:rPr lang="en-US" smtClean="0"/>
              <a:t>12/18/2018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52897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2EA528B-AADB-4276-9F0D-B13FCF86F309}" type="datetimeFigureOut">
              <a:rPr lang="en-US" smtClean="0"/>
              <a:t>12/18/2018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34761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6497F-A1E4-4C0B-8811-954A59B26923}" type="datetimeFigureOut">
              <a:rPr lang="en-US" smtClean="0"/>
              <a:t>12/18/2018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312408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F1824E7-1432-4F89-B9E6-59843C6C91FE}"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97979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smtClean="0"/>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20AAD9C-D29C-4D1E-A739-CC3C95B41085}"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674112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C48ED7C-D9A5-4EA8-B309-6E368BFA8F2B}"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23668072"/>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C48ED7C-D9A5-4EA8-B309-6E368BFA8F2B}"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8676858"/>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C48ED7C-D9A5-4EA8-B309-6E368BFA8F2B}"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5512591"/>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3DA4AAA-CF98-48DB-9517-D7ADD1FD1213}"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593891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C48ED7C-D9A5-4EA8-B309-6E368BFA8F2B}"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929603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6345301" cy="2023252"/>
          </a:xfrm>
        </p:spPr>
        <p:txBody>
          <a:bodyPr anchor="b">
            <a:normAutofit/>
          </a:bodyPr>
          <a:lstStyle>
            <a:lvl1pPr algn="ctr">
              <a:defRPr sz="36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482363" y="1"/>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20AAD9C-D29C-4D1E-A739-CC3C95B41085}"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495185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C48ED7C-D9A5-4EA8-B309-6E368BFA8F2B}"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0440882"/>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084AFC5-17E4-4A26-A144-49682BD36ECA}"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32507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8679482-E0DA-4858-9A19-F8B792C0C3D9}"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22201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E401711-02DC-4F5A-B0A4-D7A4CFB82638}" type="datetimeFigureOut">
              <a:rPr lang="en-US" smtClean="0"/>
              <a:t>12/18/2018</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506481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7C10A69-C0BC-4A5A-8FE4-5D0B5D0F11EE}"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891948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D653B61-F054-442D-881D-6A81C2774BFE}"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233790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2A8CD3A-8283-4FC4-856C-D5E0BF662449}"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912510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3D8FEE8-FC08-4C54-BE1B-81CB6CA05FC8}" type="datetimeFigureOut">
              <a:rPr lang="en-US" smtClean="0"/>
              <a:t>12/18/2018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683240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2EA528B-AADB-4276-9F0D-B13FCF86F309}" type="datetimeFigureOut">
              <a:rPr lang="en-US" smtClean="0"/>
              <a:t>12/18/2018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545424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6497F-A1E4-4C0B-8811-954A59B26923}" type="datetimeFigureOut">
              <a:rPr lang="en-US" smtClean="0"/>
              <a:t>12/18/2018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52623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0.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4.xml"/><Relationship Id="rId3" Type="http://schemas.openxmlformats.org/officeDocument/2006/relationships/slideLayout" Target="../slideLayouts/slideLayout45.xml"/><Relationship Id="rId21" Type="http://schemas.openxmlformats.org/officeDocument/2006/relationships/image" Target="../media/image7.png"/><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image" Target="../media/image6.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image" Target="../media/image5.pn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theme" Target="../theme/theme6.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image" Target="../media/image12.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image" Target="../media/image11.png"/><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theme" Target="../theme/theme7.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8.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9.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6" y="1"/>
            <a:ext cx="12005349"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1"/>
            <a:ext cx="10396882" cy="1151965"/>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2" y="2063397"/>
            <a:ext cx="10396884" cy="331118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98082" y="5757334"/>
            <a:ext cx="3784601" cy="498470"/>
          </a:xfrm>
          <a:prstGeom prst="rect">
            <a:avLst/>
          </a:prstGeom>
        </p:spPr>
        <p:txBody>
          <a:bodyPr vert="horz" lIns="91440" tIns="45720" rIns="91440" bIns="45720" rtlCol="0" anchor="ctr"/>
          <a:lstStyle>
            <a:lvl1pPr algn="r">
              <a:defRPr sz="3200" cap="all" baseline="0">
                <a:solidFill>
                  <a:schemeClr val="accent1">
                    <a:lumMod val="40000"/>
                    <a:lumOff val="60000"/>
                  </a:schemeClr>
                </a:solidFill>
              </a:defRPr>
            </a:lvl1pPr>
          </a:lstStyle>
          <a:p>
            <a:fld id="{DC48ED7C-D9A5-4EA8-B309-6E368BFA8F2B}" type="datetimeFigureOut">
              <a:rPr lang="en-US" smtClean="0"/>
              <a:t>12/18/2018</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6287122" y="5757334"/>
            <a:ext cx="907186" cy="498470"/>
          </a:xfrm>
          <a:prstGeom prst="rect">
            <a:avLst/>
          </a:prstGeom>
        </p:spPr>
        <p:txBody>
          <a:bodyPr vert="horz" lIns="91440" tIns="45720" rIns="91440" bIns="45720" rtlCol="0" anchor="ctr"/>
          <a:lstStyle>
            <a:lvl1pPr algn="ctr">
              <a:defRPr sz="3200" cap="all" baseline="0">
                <a:solidFill>
                  <a:schemeClr val="accent1">
                    <a:lumMod val="40000"/>
                    <a:lumOff val="6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9141662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C48ED7C-D9A5-4EA8-B309-6E368BFA8F2B}" type="datetimeFigureOut">
              <a:rPr lang="en-US" smtClean="0"/>
              <a:t>12/18/2018</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525017"/>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48ED7C-D9A5-4EA8-B309-6E368BFA8F2B}" type="datetimeFigureOut">
              <a:rPr lang="en-US" smtClean="0"/>
              <a:t>12/18/2018</a:t>
            </a:fld>
            <a:endParaRPr lang="en-US"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4482245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4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DC48ED7C-D9A5-4EA8-B309-6E368BFA8F2B}" type="datetimeFigureOut">
              <a:rPr lang="en-US" smtClean="0"/>
              <a:t>12/18/2018</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1762651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C48ED7C-D9A5-4EA8-B309-6E368BFA8F2B}" type="datetimeFigureOut">
              <a:rPr lang="en-US" smtClean="0"/>
              <a:t>12/18/2018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89571637"/>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DC48ED7C-D9A5-4EA8-B309-6E368BFA8F2B}" type="datetimeFigureOut">
              <a:rPr lang="en-US" smtClean="0"/>
              <a:t>12/18/2018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2516082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C48ED7C-D9A5-4EA8-B309-6E368BFA8F2B}" type="datetimeFigureOut">
              <a:rPr lang="en-US" smtClean="0"/>
              <a:t>12/18/2018</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4485320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C48ED7C-D9A5-4EA8-B309-6E368BFA8F2B}" type="datetimeFigureOut">
              <a:rPr lang="en-US" smtClean="0"/>
              <a:t>12/18/2018</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4641290"/>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Lst>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DC48ED7C-D9A5-4EA8-B309-6E368BFA8F2B}" type="datetimeFigureOut">
              <a:rPr lang="en-US" smtClean="0"/>
              <a:t>12/18/2018</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6D22F896-40B5-4ADD-8801-0D06FADFA09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22704959"/>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DC48ED7C-D9A5-4EA8-B309-6E368BFA8F2B}" type="datetimeFigureOut">
              <a:rPr lang="en-US" smtClean="0"/>
              <a:t>12/18/2018</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6D22F896-40B5-4ADD-8801-0D06FADFA095}"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1669879"/>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sldNum="0"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slideLayout" Target="../slideLayouts/slideLayout42.xml"/><Relationship Id="rId1" Type="http://schemas.openxmlformats.org/officeDocument/2006/relationships/tags" Target="../tags/tag8.xml"/><Relationship Id="rId5" Type="http://schemas.openxmlformats.org/officeDocument/2006/relationships/audio" Target="../media/audio7.wav"/><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slideLayout" Target="../slideLayouts/slideLayout31.xml"/><Relationship Id="rId1" Type="http://schemas.openxmlformats.org/officeDocument/2006/relationships/tags" Target="../tags/tag9.xml"/><Relationship Id="rId5" Type="http://schemas.openxmlformats.org/officeDocument/2006/relationships/audio" Target="../media/audio8.wav"/><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slideLayout" Target="../slideLayouts/slideLayout55.xml"/><Relationship Id="rId1" Type="http://schemas.openxmlformats.org/officeDocument/2006/relationships/tags" Target="../tags/tag10.xml"/><Relationship Id="rId5" Type="http://schemas.openxmlformats.org/officeDocument/2006/relationships/audio" Target="../media/audio8.wav"/><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audio" Target="../media/audio6.wav"/><Relationship Id="rId1" Type="http://schemas.openxmlformats.org/officeDocument/2006/relationships/slideLayout" Target="../slideLayouts/slideLayout46.xml"/><Relationship Id="rId4" Type="http://schemas.openxmlformats.org/officeDocument/2006/relationships/audio" Target="../media/audio6.wav"/></Relationships>
</file>

<file path=ppt/slides/_rels/slide1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64.xml"/><Relationship Id="rId1" Type="http://schemas.openxmlformats.org/officeDocument/2006/relationships/tags" Target="../tags/tag11.xml"/><Relationship Id="rId5" Type="http://schemas.openxmlformats.org/officeDocument/2006/relationships/chart" Target="../charts/chart6.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61.xml"/><Relationship Id="rId1" Type="http://schemas.openxmlformats.org/officeDocument/2006/relationships/tags" Target="../tags/tag12.xml"/><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audio" Target="../media/audio9.wav"/><Relationship Id="rId7" Type="http://schemas.openxmlformats.org/officeDocument/2006/relationships/diagramColors" Target="../diagrams/colors1.xml"/><Relationship Id="rId2" Type="http://schemas.openxmlformats.org/officeDocument/2006/relationships/slideLayout" Target="../slideLayouts/slideLayout80.xml"/><Relationship Id="rId1" Type="http://schemas.openxmlformats.org/officeDocument/2006/relationships/tags" Target="../tags/tag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audio" Target="../media/audio9.wav"/></Relationships>
</file>

<file path=ppt/slides/_rels/slide17.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slideLayout" Target="../slideLayouts/slideLayout83.xml"/><Relationship Id="rId1" Type="http://schemas.openxmlformats.org/officeDocument/2006/relationships/tags" Target="../tags/tag14.xml"/><Relationship Id="rId6" Type="http://schemas.openxmlformats.org/officeDocument/2006/relationships/audio" Target="../media/audio9.wav"/><Relationship Id="rId5" Type="http://schemas.openxmlformats.org/officeDocument/2006/relationships/chart" Target="../charts/chart7.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Layout" Target="../slideLayouts/slideLayout82.xml"/><Relationship Id="rId1" Type="http://schemas.openxmlformats.org/officeDocument/2006/relationships/tags" Target="../tags/tag15.xml"/><Relationship Id="rId5" Type="http://schemas.openxmlformats.org/officeDocument/2006/relationships/audio" Target="../media/audio10.wav"/><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audio" Target="../media/audio8.wav"/><Relationship Id="rId7" Type="http://schemas.openxmlformats.org/officeDocument/2006/relationships/diagramQuickStyle" Target="../diagrams/quickStyle2.xml"/><Relationship Id="rId2" Type="http://schemas.openxmlformats.org/officeDocument/2006/relationships/slideLayout" Target="../slideLayouts/slideLayout96.xml"/><Relationship Id="rId1" Type="http://schemas.openxmlformats.org/officeDocument/2006/relationships/tags" Target="../tags/tag16.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audio" Target="../media/audio8.wav"/><Relationship Id="rId4" Type="http://schemas.openxmlformats.org/officeDocument/2006/relationships/image" Target="../media/image32.png"/><Relationship Id="rId9" Type="http://schemas.microsoft.com/office/2007/relationships/diagramDrawing" Target="../diagrams/drawing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audio" Target="../media/audio11.wav"/><Relationship Id="rId2" Type="http://schemas.openxmlformats.org/officeDocument/2006/relationships/slideLayout" Target="../slideLayouts/slideLayout97.xml"/><Relationship Id="rId1" Type="http://schemas.openxmlformats.org/officeDocument/2006/relationships/tags" Target="../tags/tag17.xml"/><Relationship Id="rId6" Type="http://schemas.openxmlformats.org/officeDocument/2006/relationships/image" Target="../media/image32.png"/><Relationship Id="rId5" Type="http://schemas.openxmlformats.org/officeDocument/2006/relationships/chart" Target="../charts/chart9.xml"/><Relationship Id="rId4" Type="http://schemas.openxmlformats.org/officeDocument/2006/relationships/chart" Target="../charts/chart8.xml"/></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17.xml"/><Relationship Id="rId1" Type="http://schemas.openxmlformats.org/officeDocument/2006/relationships/tags" Target="../tags/tag18.xml"/><Relationship Id="rId6" Type="http://schemas.openxmlformats.org/officeDocument/2006/relationships/audio" Target="../media/audio2.wav"/><Relationship Id="rId5" Type="http://schemas.openxmlformats.org/officeDocument/2006/relationships/chart" Target="../charts/chart10.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124.xml"/><Relationship Id="rId1" Type="http://schemas.openxmlformats.org/officeDocument/2006/relationships/tags" Target="../tags/tag19.xml"/><Relationship Id="rId5" Type="http://schemas.openxmlformats.org/officeDocument/2006/relationships/chart" Target="../charts/chart11.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slideLayout" Target="../slideLayouts/slideLayout128.xml"/><Relationship Id="rId1" Type="http://schemas.openxmlformats.org/officeDocument/2006/relationships/tags" Target="../tags/tag20.xml"/><Relationship Id="rId4" Type="http://schemas.openxmlformats.org/officeDocument/2006/relationships/chart" Target="../charts/char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8.wav"/><Relationship Id="rId1" Type="http://schemas.openxmlformats.org/officeDocument/2006/relationships/slideLayout" Target="../slideLayouts/slideLayout133.xml"/><Relationship Id="rId4" Type="http://schemas.openxmlformats.org/officeDocument/2006/relationships/audio" Target="../media/audio8.wav"/></Relationships>
</file>

<file path=ppt/slides/_rels/slide2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139.xml"/><Relationship Id="rId1" Type="http://schemas.openxmlformats.org/officeDocument/2006/relationships/tags" Target="../tags/tag21.xml"/><Relationship Id="rId5" Type="http://schemas.openxmlformats.org/officeDocument/2006/relationships/audio" Target="../media/audio6.wav"/><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Layout" Target="../slideLayouts/slideLayout135.xml"/><Relationship Id="rId1" Type="http://schemas.openxmlformats.org/officeDocument/2006/relationships/tags" Target="../tags/tag22.xml"/><Relationship Id="rId5" Type="http://schemas.openxmlformats.org/officeDocument/2006/relationships/audio" Target="../media/audio10.wav"/><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135.xml"/><Relationship Id="rId1" Type="http://schemas.openxmlformats.org/officeDocument/2006/relationships/tags" Target="../tags/tag23.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slideLayout" Target="../slideLayouts/slideLayout48.xml"/><Relationship Id="rId1" Type="http://schemas.openxmlformats.org/officeDocument/2006/relationships/tags" Target="../tags/tag25.xml"/><Relationship Id="rId4" Type="http://schemas.openxmlformats.org/officeDocument/2006/relationships/audio" Target="../media/audio12.wav"/></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audio" Target="../media/audio3.wav"/><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14.xml"/><Relationship Id="rId1" Type="http://schemas.openxmlformats.org/officeDocument/2006/relationships/tags" Target="../tags/tag3.xml"/><Relationship Id="rId5" Type="http://schemas.openxmlformats.org/officeDocument/2006/relationships/audio" Target="../media/audio4.wav"/><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41.xml"/><Relationship Id="rId1" Type="http://schemas.openxmlformats.org/officeDocument/2006/relationships/tags" Target="../tags/tag6.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21.xml"/><Relationship Id="rId1" Type="http://schemas.openxmlformats.org/officeDocument/2006/relationships/tags" Target="../tags/tag7.xml"/><Relationship Id="rId5" Type="http://schemas.openxmlformats.org/officeDocument/2006/relationships/audio" Target="../media/audio6.wav"/><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ÐÐ°ÑÑÐ¸Ð½ÐºÐ¸ Ð¿Ð¾ Ð·Ð°Ð¿ÑÐ¾ÑÑ Ð·Ð°ÐºÐ¾Ð½ ÑÐºÑÐ°ÑÐ½Ð¸ Ð¿ÑÐ¾ Ð´ÐµÑÐ¶Ð°Ð²Ð½Ð¸Ð¹ Ð±ÑÐ´Ð¶ÐµÑ Ð½Ð° 2019 ÑÑÐ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
            <a:ext cx="12066812" cy="6613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83182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drumroll.wav"/>
          </p:stSnd>
        </p:sndAc>
      </p:transition>
    </mc:Choice>
    <mc:Fallback xmlns="">
      <p:transition spd="slow">
        <p:split orient="vert"/>
        <p:sndAc>
          <p:stSnd>
            <p:snd r:embed="rId4" name="drumroll.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2" y="-293915"/>
            <a:ext cx="10394708" cy="2432957"/>
          </a:xfrm>
        </p:spPr>
        <p:txBody>
          <a:bodyPr>
            <a:normAutofit/>
          </a:bodyPr>
          <a:lstStyle/>
          <a:p>
            <a:pPr algn="ctr">
              <a:spcAft>
                <a:spcPts val="0"/>
              </a:spcAft>
              <a:tabLst>
                <a:tab pos="571500" algn="l"/>
              </a:tabLst>
            </a:pPr>
            <a:r>
              <a:rPr lang="uk-UA" sz="3100" b="1" dirty="0">
                <a:solidFill>
                  <a:schemeClr val="tx1"/>
                </a:solidFill>
                <a:latin typeface="Times New Roman" panose="02020603050405020304" pitchFamily="18" charset="0"/>
                <a:ea typeface="Times New Roman" panose="02020603050405020304" pitchFamily="18" charset="0"/>
              </a:rPr>
              <a:t>Обсяги міжбюджетних трансфертів на 2019 рік в порівняні з плановими показниками 2018 </a:t>
            </a:r>
            <a:r>
              <a:rPr lang="uk-UA" sz="3100" b="1" dirty="0" smtClean="0">
                <a:solidFill>
                  <a:schemeClr val="tx1"/>
                </a:solidFill>
                <a:latin typeface="Times New Roman" panose="02020603050405020304" pitchFamily="18" charset="0"/>
                <a:ea typeface="Times New Roman" panose="02020603050405020304" pitchFamily="18" charset="0"/>
              </a:rPr>
              <a:t>року</a:t>
            </a:r>
            <a:r>
              <a:rPr lang="ru-RU" sz="4400" dirty="0">
                <a:latin typeface="Times New Roman" panose="02020603050405020304" pitchFamily="18" charset="0"/>
                <a:ea typeface="Times New Roman" panose="02020603050405020304" pitchFamily="18" charset="0"/>
              </a:rPr>
              <a:t/>
            </a:r>
            <a:br>
              <a:rPr lang="ru-RU" sz="4400" dirty="0">
                <a:latin typeface="Times New Roman" panose="02020603050405020304" pitchFamily="18" charset="0"/>
                <a:ea typeface="Times New Roman" panose="02020603050405020304" pitchFamily="18" charset="0"/>
              </a:rPr>
            </a:br>
            <a:endParaRPr lang="ru-RU" dirty="0"/>
          </a:p>
        </p:txBody>
      </p:sp>
      <p:sp>
        <p:nvSpPr>
          <p:cNvPr id="3" name="Текст 2"/>
          <p:cNvSpPr>
            <a:spLocks noGrp="1"/>
          </p:cNvSpPr>
          <p:nvPr>
            <p:ph type="body" sz="half" idx="2"/>
          </p:nvPr>
        </p:nvSpPr>
        <p:spPr>
          <a:xfrm>
            <a:off x="0" y="1485900"/>
            <a:ext cx="11772900" cy="5143500"/>
          </a:xfrm>
        </p:spPr>
        <p:txBody>
          <a:bodyPr/>
          <a:lstStyle/>
          <a:p>
            <a:endParaRPr lang="ru-RU" dirty="0"/>
          </a:p>
        </p:txBody>
      </p:sp>
      <p:graphicFrame>
        <p:nvGraphicFramePr>
          <p:cNvPr id="6" name="Диаграмма 5"/>
          <p:cNvGraphicFramePr/>
          <p:nvPr>
            <p:extLst>
              <p:ext uri="{D42A27DB-BD31-4B8C-83A1-F6EECF244321}">
                <p14:modId xmlns:p14="http://schemas.microsoft.com/office/powerpoint/2010/main" val="483943285"/>
              </p:ext>
            </p:extLst>
          </p:nvPr>
        </p:nvGraphicFramePr>
        <p:xfrm>
          <a:off x="-1" y="1485900"/>
          <a:ext cx="11642271" cy="4931229"/>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114104482"/>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3" name="breeze.wav"/>
          </p:stSnd>
        </p:sndAc>
      </p:transition>
    </mc:Choice>
    <mc:Fallback xmlns="">
      <p:transition spd="slow">
        <p:fade/>
        <p:sndAc>
          <p:stSnd>
            <p:snd r:embed="rId5"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44" y="244699"/>
            <a:ext cx="11730608" cy="643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1143000" y="261258"/>
            <a:ext cx="9875520" cy="1110342"/>
          </a:xfrm>
        </p:spPr>
        <p:txBody>
          <a:bodyPr>
            <a:normAutofit fontScale="90000"/>
          </a:bodyPr>
          <a:lstStyle/>
          <a:p>
            <a:pPr algn="ctr"/>
            <a:r>
              <a:rPr lang="uk-UA" b="1" i="1" dirty="0" smtClean="0">
                <a:solidFill>
                  <a:schemeClr val="tx1"/>
                </a:solidFill>
              </a:rPr>
              <a:t>Проектом Закону України «Про Державний бюджет на 2019 рік»</a:t>
            </a:r>
            <a:endParaRPr lang="ru-RU" b="1" i="1" dirty="0">
              <a:solidFill>
                <a:schemeClr val="tx1"/>
              </a:solidFill>
            </a:endParaRPr>
          </a:p>
        </p:txBody>
      </p:sp>
      <p:sp>
        <p:nvSpPr>
          <p:cNvPr id="3" name="Объект 2"/>
          <p:cNvSpPr>
            <a:spLocks noGrp="1"/>
          </p:cNvSpPr>
          <p:nvPr>
            <p:ph idx="1"/>
          </p:nvPr>
        </p:nvSpPr>
        <p:spPr>
          <a:xfrm>
            <a:off x="1143000" y="1371600"/>
            <a:ext cx="9872871" cy="4724400"/>
          </a:xfrm>
        </p:spPr>
        <p:txBody>
          <a:bodyPr>
            <a:noAutofit/>
          </a:bodyPr>
          <a:lstStyle/>
          <a:p>
            <a:r>
              <a:rPr lang="uk-UA" sz="2000" b="1" i="1" dirty="0">
                <a:solidFill>
                  <a:schemeClr val="tx1"/>
                </a:solidFill>
              </a:rPr>
              <a:t>Стаття 7. Установити у 2019 році прожитковий мінімум на одну особу в розрахунку на місяць у розмірі з 1 січня 2019 року — 1853 гривні, з 1 липня — 1936 гривень, з 1 грудня — 2027 гривень, а для основних соціальних і демографічних груп населення:</a:t>
            </a:r>
          </a:p>
          <a:p>
            <a:r>
              <a:rPr lang="uk-UA" sz="2000" b="1" i="1" dirty="0">
                <a:solidFill>
                  <a:schemeClr val="tx1"/>
                </a:solidFill>
              </a:rPr>
              <a:t>дітей віком до 6 років: з 1 січня 2019 року — 1626 гривень, з 1 липня — 1699 гривень, з 1 грудня — 1779 гривень;</a:t>
            </a:r>
          </a:p>
          <a:p>
            <a:r>
              <a:rPr lang="uk-UA" sz="2000" b="1" i="1" dirty="0">
                <a:solidFill>
                  <a:schemeClr val="tx1"/>
                </a:solidFill>
              </a:rPr>
              <a:t>дітей віком від 6 до 18 років: з 1 січня 2019 року — 2027 гривень, з 1 липня — 2118 гривень, з 1 грудня — 2218 гривень;</a:t>
            </a:r>
          </a:p>
          <a:p>
            <a:r>
              <a:rPr lang="uk-UA" sz="2000" b="1" i="1" dirty="0">
                <a:solidFill>
                  <a:schemeClr val="tx1"/>
                </a:solidFill>
              </a:rPr>
              <a:t>працездатних осіб: з 1 січня 2019 року — 1921 гривня, з 1 липня — 2007 гривень, з 1 грудня — 2102 гривні;</a:t>
            </a:r>
          </a:p>
          <a:p>
            <a:r>
              <a:rPr lang="uk-UA" sz="2000" b="1" i="1" dirty="0">
                <a:solidFill>
                  <a:schemeClr val="tx1"/>
                </a:solidFill>
              </a:rPr>
              <a:t>осіб, які втратили працездатність: з 1 січня 2019 року — 1497 гривень, з 1 липня — 1564 гривні, з 1 грудня — 1638 гривень.</a:t>
            </a:r>
          </a:p>
          <a:p>
            <a:r>
              <a:rPr lang="uk-UA" sz="2000" b="1" i="1" dirty="0">
                <a:solidFill>
                  <a:schemeClr val="tx1"/>
                </a:solidFill>
              </a:rPr>
              <a:t>Стаття 8. Установити у 2019 році мінімальну заробітну плату:</a:t>
            </a:r>
          </a:p>
          <a:p>
            <a:r>
              <a:rPr lang="uk-UA" sz="2000" b="1" i="1" dirty="0">
                <a:solidFill>
                  <a:schemeClr val="tx1"/>
                </a:solidFill>
              </a:rPr>
              <a:t>у місячному розмірі: з 1 січня — 4173 гривні;</a:t>
            </a:r>
          </a:p>
          <a:p>
            <a:r>
              <a:rPr lang="uk-UA" sz="2000" b="1" i="1" dirty="0">
                <a:solidFill>
                  <a:schemeClr val="tx1"/>
                </a:solidFill>
              </a:rPr>
              <a:t>у погодинному розмірі: з 1 січня — 25,13 гривні.</a:t>
            </a:r>
          </a:p>
          <a:p>
            <a:endParaRPr lang="ru-RU" sz="2000" dirty="0">
              <a:solidFill>
                <a:schemeClr val="tx1"/>
              </a:solidFill>
            </a:endParaRPr>
          </a:p>
        </p:txBody>
      </p:sp>
    </p:spTree>
    <p:custDataLst>
      <p:tags r:id="rId1"/>
    </p:custDataLst>
    <p:extLst>
      <p:ext uri="{BB962C8B-B14F-4D97-AF65-F5344CB8AC3E}">
        <p14:creationId xmlns:p14="http://schemas.microsoft.com/office/powerpoint/2010/main" val="2675520054"/>
      </p:ext>
    </p:extLst>
  </p:cSld>
  <p:clrMapOvr>
    <a:masterClrMapping/>
  </p:clrMapOvr>
  <mc:AlternateContent xmlns:mc="http://schemas.openxmlformats.org/markup-compatibility/2006" xmlns:p14="http://schemas.microsoft.com/office/powerpoint/2010/main">
    <mc:Choice Requires="p14">
      <p:transition spd="slow" p14:dur="1600">
        <p14:conveyor dir="l"/>
        <p:sndAc>
          <p:stSnd>
            <p:snd r:embed="rId3" name="wind.wav"/>
          </p:stSnd>
        </p:sndAc>
      </p:transition>
    </mc:Choice>
    <mc:Fallback xmlns="">
      <p:transition spd="slow">
        <p:fade/>
        <p:sndAc>
          <p:stSnd>
            <p:snd r:embed="rId5"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down)">
                                      <p:cBhvr>
                                        <p:cTn id="30" dur="580">
                                          <p:stCondLst>
                                            <p:cond delay="0"/>
                                          </p:stCondLst>
                                        </p:cTn>
                                        <p:tgtEl>
                                          <p:spTgt spid="3">
                                            <p:txEl>
                                              <p:pRg st="1" end="1"/>
                                            </p:txEl>
                                          </p:spTgt>
                                        </p:tgtEl>
                                      </p:cBhvr>
                                    </p:animEffect>
                                    <p:anim calcmode="lin" valueType="num">
                                      <p:cBhvr>
                                        <p:cTn id="31"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xEl>
                                              <p:pRg st="1" end="1"/>
                                            </p:txEl>
                                          </p:spTgt>
                                        </p:tgtEl>
                                      </p:cBhvr>
                                      <p:to x="100000" y="60000"/>
                                    </p:animScale>
                                    <p:animScale>
                                      <p:cBhvr>
                                        <p:cTn id="37" dur="166" decel="50000">
                                          <p:stCondLst>
                                            <p:cond delay="676"/>
                                          </p:stCondLst>
                                        </p:cTn>
                                        <p:tgtEl>
                                          <p:spTgt spid="3">
                                            <p:txEl>
                                              <p:pRg st="1" end="1"/>
                                            </p:txEl>
                                          </p:spTgt>
                                        </p:tgtEl>
                                      </p:cBhvr>
                                      <p:to x="100000" y="100000"/>
                                    </p:animScale>
                                    <p:animScale>
                                      <p:cBhvr>
                                        <p:cTn id="38" dur="26">
                                          <p:stCondLst>
                                            <p:cond delay="1312"/>
                                          </p:stCondLst>
                                        </p:cTn>
                                        <p:tgtEl>
                                          <p:spTgt spid="3">
                                            <p:txEl>
                                              <p:pRg st="1" end="1"/>
                                            </p:txEl>
                                          </p:spTgt>
                                        </p:tgtEl>
                                      </p:cBhvr>
                                      <p:to x="100000" y="80000"/>
                                    </p:animScale>
                                    <p:animScale>
                                      <p:cBhvr>
                                        <p:cTn id="39" dur="166" decel="50000">
                                          <p:stCondLst>
                                            <p:cond delay="1338"/>
                                          </p:stCondLst>
                                        </p:cTn>
                                        <p:tgtEl>
                                          <p:spTgt spid="3">
                                            <p:txEl>
                                              <p:pRg st="1" end="1"/>
                                            </p:txEl>
                                          </p:spTgt>
                                        </p:tgtEl>
                                      </p:cBhvr>
                                      <p:to x="100000" y="100000"/>
                                    </p:animScale>
                                    <p:animScale>
                                      <p:cBhvr>
                                        <p:cTn id="40" dur="26">
                                          <p:stCondLst>
                                            <p:cond delay="1642"/>
                                          </p:stCondLst>
                                        </p:cTn>
                                        <p:tgtEl>
                                          <p:spTgt spid="3">
                                            <p:txEl>
                                              <p:pRg st="1" end="1"/>
                                            </p:txEl>
                                          </p:spTgt>
                                        </p:tgtEl>
                                      </p:cBhvr>
                                      <p:to x="100000" y="90000"/>
                                    </p:animScale>
                                    <p:animScale>
                                      <p:cBhvr>
                                        <p:cTn id="41" dur="166" decel="50000">
                                          <p:stCondLst>
                                            <p:cond delay="1668"/>
                                          </p:stCondLst>
                                        </p:cTn>
                                        <p:tgtEl>
                                          <p:spTgt spid="3">
                                            <p:txEl>
                                              <p:pRg st="1" end="1"/>
                                            </p:txEl>
                                          </p:spTgt>
                                        </p:tgtEl>
                                      </p:cBhvr>
                                      <p:to x="100000" y="100000"/>
                                    </p:animScale>
                                    <p:animScale>
                                      <p:cBhvr>
                                        <p:cTn id="42" dur="26">
                                          <p:stCondLst>
                                            <p:cond delay="1808"/>
                                          </p:stCondLst>
                                        </p:cTn>
                                        <p:tgtEl>
                                          <p:spTgt spid="3">
                                            <p:txEl>
                                              <p:pRg st="1" end="1"/>
                                            </p:txEl>
                                          </p:spTgt>
                                        </p:tgtEl>
                                      </p:cBhvr>
                                      <p:to x="100000" y="95000"/>
                                    </p:animScale>
                                    <p:animScale>
                                      <p:cBhvr>
                                        <p:cTn id="43" dur="166" decel="50000">
                                          <p:stCondLst>
                                            <p:cond delay="1834"/>
                                          </p:stCondLst>
                                        </p:cTn>
                                        <p:tgtEl>
                                          <p:spTgt spid="3">
                                            <p:txEl>
                                              <p:pRg st="1" end="1"/>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Effect transition="in" filter="wipe(down)">
                                      <p:cBhvr>
                                        <p:cTn id="48" dur="580">
                                          <p:stCondLst>
                                            <p:cond delay="0"/>
                                          </p:stCondLst>
                                        </p:cTn>
                                        <p:tgtEl>
                                          <p:spTgt spid="3">
                                            <p:txEl>
                                              <p:pRg st="2" end="2"/>
                                            </p:txEl>
                                          </p:spTgt>
                                        </p:tgtEl>
                                      </p:cBhvr>
                                    </p:animEffect>
                                    <p:anim calcmode="lin" valueType="num">
                                      <p:cBhvr>
                                        <p:cTn id="49"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3">
                                            <p:txEl>
                                              <p:pRg st="2" end="2"/>
                                            </p:txEl>
                                          </p:spTgt>
                                        </p:tgtEl>
                                      </p:cBhvr>
                                      <p:to x="100000" y="60000"/>
                                    </p:animScale>
                                    <p:animScale>
                                      <p:cBhvr>
                                        <p:cTn id="55" dur="166" decel="50000">
                                          <p:stCondLst>
                                            <p:cond delay="676"/>
                                          </p:stCondLst>
                                        </p:cTn>
                                        <p:tgtEl>
                                          <p:spTgt spid="3">
                                            <p:txEl>
                                              <p:pRg st="2" end="2"/>
                                            </p:txEl>
                                          </p:spTgt>
                                        </p:tgtEl>
                                      </p:cBhvr>
                                      <p:to x="100000" y="100000"/>
                                    </p:animScale>
                                    <p:animScale>
                                      <p:cBhvr>
                                        <p:cTn id="56" dur="26">
                                          <p:stCondLst>
                                            <p:cond delay="1312"/>
                                          </p:stCondLst>
                                        </p:cTn>
                                        <p:tgtEl>
                                          <p:spTgt spid="3">
                                            <p:txEl>
                                              <p:pRg st="2" end="2"/>
                                            </p:txEl>
                                          </p:spTgt>
                                        </p:tgtEl>
                                      </p:cBhvr>
                                      <p:to x="100000" y="80000"/>
                                    </p:animScale>
                                    <p:animScale>
                                      <p:cBhvr>
                                        <p:cTn id="57" dur="166" decel="50000">
                                          <p:stCondLst>
                                            <p:cond delay="1338"/>
                                          </p:stCondLst>
                                        </p:cTn>
                                        <p:tgtEl>
                                          <p:spTgt spid="3">
                                            <p:txEl>
                                              <p:pRg st="2" end="2"/>
                                            </p:txEl>
                                          </p:spTgt>
                                        </p:tgtEl>
                                      </p:cBhvr>
                                      <p:to x="100000" y="100000"/>
                                    </p:animScale>
                                    <p:animScale>
                                      <p:cBhvr>
                                        <p:cTn id="58" dur="26">
                                          <p:stCondLst>
                                            <p:cond delay="1642"/>
                                          </p:stCondLst>
                                        </p:cTn>
                                        <p:tgtEl>
                                          <p:spTgt spid="3">
                                            <p:txEl>
                                              <p:pRg st="2" end="2"/>
                                            </p:txEl>
                                          </p:spTgt>
                                        </p:tgtEl>
                                      </p:cBhvr>
                                      <p:to x="100000" y="90000"/>
                                    </p:animScale>
                                    <p:animScale>
                                      <p:cBhvr>
                                        <p:cTn id="59" dur="166" decel="50000">
                                          <p:stCondLst>
                                            <p:cond delay="1668"/>
                                          </p:stCondLst>
                                        </p:cTn>
                                        <p:tgtEl>
                                          <p:spTgt spid="3">
                                            <p:txEl>
                                              <p:pRg st="2" end="2"/>
                                            </p:txEl>
                                          </p:spTgt>
                                        </p:tgtEl>
                                      </p:cBhvr>
                                      <p:to x="100000" y="100000"/>
                                    </p:animScale>
                                    <p:animScale>
                                      <p:cBhvr>
                                        <p:cTn id="60" dur="26">
                                          <p:stCondLst>
                                            <p:cond delay="1808"/>
                                          </p:stCondLst>
                                        </p:cTn>
                                        <p:tgtEl>
                                          <p:spTgt spid="3">
                                            <p:txEl>
                                              <p:pRg st="2" end="2"/>
                                            </p:txEl>
                                          </p:spTgt>
                                        </p:tgtEl>
                                      </p:cBhvr>
                                      <p:to x="100000" y="95000"/>
                                    </p:animScale>
                                    <p:animScale>
                                      <p:cBhvr>
                                        <p:cTn id="61" dur="166" decel="50000">
                                          <p:stCondLst>
                                            <p:cond delay="1834"/>
                                          </p:stCondLst>
                                        </p:cTn>
                                        <p:tgtEl>
                                          <p:spTgt spid="3">
                                            <p:txEl>
                                              <p:pRg st="2" end="2"/>
                                            </p:txEl>
                                          </p:spTgt>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3">
                                            <p:txEl>
                                              <p:pRg st="3" end="3"/>
                                            </p:txEl>
                                          </p:spTgt>
                                        </p:tgtEl>
                                        <p:attrNameLst>
                                          <p:attrName>style.visibility</p:attrName>
                                        </p:attrNameLst>
                                      </p:cBhvr>
                                      <p:to>
                                        <p:strVal val="visible"/>
                                      </p:to>
                                    </p:set>
                                    <p:animEffect transition="in" filter="wipe(down)">
                                      <p:cBhvr>
                                        <p:cTn id="66" dur="580">
                                          <p:stCondLst>
                                            <p:cond delay="0"/>
                                          </p:stCondLst>
                                        </p:cTn>
                                        <p:tgtEl>
                                          <p:spTgt spid="3">
                                            <p:txEl>
                                              <p:pRg st="3" end="3"/>
                                            </p:txEl>
                                          </p:spTgt>
                                        </p:tgtEl>
                                      </p:cBhvr>
                                    </p:animEffect>
                                    <p:anim calcmode="lin" valueType="num">
                                      <p:cBhvr>
                                        <p:cTn id="67"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72" dur="26">
                                          <p:stCondLst>
                                            <p:cond delay="650"/>
                                          </p:stCondLst>
                                        </p:cTn>
                                        <p:tgtEl>
                                          <p:spTgt spid="3">
                                            <p:txEl>
                                              <p:pRg st="3" end="3"/>
                                            </p:txEl>
                                          </p:spTgt>
                                        </p:tgtEl>
                                      </p:cBhvr>
                                      <p:to x="100000" y="60000"/>
                                    </p:animScale>
                                    <p:animScale>
                                      <p:cBhvr>
                                        <p:cTn id="73" dur="166" decel="50000">
                                          <p:stCondLst>
                                            <p:cond delay="676"/>
                                          </p:stCondLst>
                                        </p:cTn>
                                        <p:tgtEl>
                                          <p:spTgt spid="3">
                                            <p:txEl>
                                              <p:pRg st="3" end="3"/>
                                            </p:txEl>
                                          </p:spTgt>
                                        </p:tgtEl>
                                      </p:cBhvr>
                                      <p:to x="100000" y="100000"/>
                                    </p:animScale>
                                    <p:animScale>
                                      <p:cBhvr>
                                        <p:cTn id="74" dur="26">
                                          <p:stCondLst>
                                            <p:cond delay="1312"/>
                                          </p:stCondLst>
                                        </p:cTn>
                                        <p:tgtEl>
                                          <p:spTgt spid="3">
                                            <p:txEl>
                                              <p:pRg st="3" end="3"/>
                                            </p:txEl>
                                          </p:spTgt>
                                        </p:tgtEl>
                                      </p:cBhvr>
                                      <p:to x="100000" y="80000"/>
                                    </p:animScale>
                                    <p:animScale>
                                      <p:cBhvr>
                                        <p:cTn id="75" dur="166" decel="50000">
                                          <p:stCondLst>
                                            <p:cond delay="1338"/>
                                          </p:stCondLst>
                                        </p:cTn>
                                        <p:tgtEl>
                                          <p:spTgt spid="3">
                                            <p:txEl>
                                              <p:pRg st="3" end="3"/>
                                            </p:txEl>
                                          </p:spTgt>
                                        </p:tgtEl>
                                      </p:cBhvr>
                                      <p:to x="100000" y="100000"/>
                                    </p:animScale>
                                    <p:animScale>
                                      <p:cBhvr>
                                        <p:cTn id="76" dur="26">
                                          <p:stCondLst>
                                            <p:cond delay="1642"/>
                                          </p:stCondLst>
                                        </p:cTn>
                                        <p:tgtEl>
                                          <p:spTgt spid="3">
                                            <p:txEl>
                                              <p:pRg st="3" end="3"/>
                                            </p:txEl>
                                          </p:spTgt>
                                        </p:tgtEl>
                                      </p:cBhvr>
                                      <p:to x="100000" y="90000"/>
                                    </p:animScale>
                                    <p:animScale>
                                      <p:cBhvr>
                                        <p:cTn id="77" dur="166" decel="50000">
                                          <p:stCondLst>
                                            <p:cond delay="1668"/>
                                          </p:stCondLst>
                                        </p:cTn>
                                        <p:tgtEl>
                                          <p:spTgt spid="3">
                                            <p:txEl>
                                              <p:pRg st="3" end="3"/>
                                            </p:txEl>
                                          </p:spTgt>
                                        </p:tgtEl>
                                      </p:cBhvr>
                                      <p:to x="100000" y="100000"/>
                                    </p:animScale>
                                    <p:animScale>
                                      <p:cBhvr>
                                        <p:cTn id="78" dur="26">
                                          <p:stCondLst>
                                            <p:cond delay="1808"/>
                                          </p:stCondLst>
                                        </p:cTn>
                                        <p:tgtEl>
                                          <p:spTgt spid="3">
                                            <p:txEl>
                                              <p:pRg st="3" end="3"/>
                                            </p:txEl>
                                          </p:spTgt>
                                        </p:tgtEl>
                                      </p:cBhvr>
                                      <p:to x="100000" y="95000"/>
                                    </p:animScale>
                                    <p:animScale>
                                      <p:cBhvr>
                                        <p:cTn id="79" dur="166" decel="50000">
                                          <p:stCondLst>
                                            <p:cond delay="1834"/>
                                          </p:stCondLst>
                                        </p:cTn>
                                        <p:tgtEl>
                                          <p:spTgt spid="3">
                                            <p:txEl>
                                              <p:pRg st="3" end="3"/>
                                            </p:txEl>
                                          </p:spTgt>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3">
                                            <p:txEl>
                                              <p:pRg st="4" end="4"/>
                                            </p:txEl>
                                          </p:spTgt>
                                        </p:tgtEl>
                                        <p:attrNameLst>
                                          <p:attrName>style.visibility</p:attrName>
                                        </p:attrNameLst>
                                      </p:cBhvr>
                                      <p:to>
                                        <p:strVal val="visible"/>
                                      </p:to>
                                    </p:set>
                                    <p:animEffect transition="in" filter="wipe(down)">
                                      <p:cBhvr>
                                        <p:cTn id="84" dur="580">
                                          <p:stCondLst>
                                            <p:cond delay="0"/>
                                          </p:stCondLst>
                                        </p:cTn>
                                        <p:tgtEl>
                                          <p:spTgt spid="3">
                                            <p:txEl>
                                              <p:pRg st="4" end="4"/>
                                            </p:txEl>
                                          </p:spTgt>
                                        </p:tgtEl>
                                      </p:cBhvr>
                                    </p:animEffect>
                                    <p:anim calcmode="lin" valueType="num">
                                      <p:cBhvr>
                                        <p:cTn id="85"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90" dur="26">
                                          <p:stCondLst>
                                            <p:cond delay="650"/>
                                          </p:stCondLst>
                                        </p:cTn>
                                        <p:tgtEl>
                                          <p:spTgt spid="3">
                                            <p:txEl>
                                              <p:pRg st="4" end="4"/>
                                            </p:txEl>
                                          </p:spTgt>
                                        </p:tgtEl>
                                      </p:cBhvr>
                                      <p:to x="100000" y="60000"/>
                                    </p:animScale>
                                    <p:animScale>
                                      <p:cBhvr>
                                        <p:cTn id="91" dur="166" decel="50000">
                                          <p:stCondLst>
                                            <p:cond delay="676"/>
                                          </p:stCondLst>
                                        </p:cTn>
                                        <p:tgtEl>
                                          <p:spTgt spid="3">
                                            <p:txEl>
                                              <p:pRg st="4" end="4"/>
                                            </p:txEl>
                                          </p:spTgt>
                                        </p:tgtEl>
                                      </p:cBhvr>
                                      <p:to x="100000" y="100000"/>
                                    </p:animScale>
                                    <p:animScale>
                                      <p:cBhvr>
                                        <p:cTn id="92" dur="26">
                                          <p:stCondLst>
                                            <p:cond delay="1312"/>
                                          </p:stCondLst>
                                        </p:cTn>
                                        <p:tgtEl>
                                          <p:spTgt spid="3">
                                            <p:txEl>
                                              <p:pRg st="4" end="4"/>
                                            </p:txEl>
                                          </p:spTgt>
                                        </p:tgtEl>
                                      </p:cBhvr>
                                      <p:to x="100000" y="80000"/>
                                    </p:animScale>
                                    <p:animScale>
                                      <p:cBhvr>
                                        <p:cTn id="93" dur="166" decel="50000">
                                          <p:stCondLst>
                                            <p:cond delay="1338"/>
                                          </p:stCondLst>
                                        </p:cTn>
                                        <p:tgtEl>
                                          <p:spTgt spid="3">
                                            <p:txEl>
                                              <p:pRg st="4" end="4"/>
                                            </p:txEl>
                                          </p:spTgt>
                                        </p:tgtEl>
                                      </p:cBhvr>
                                      <p:to x="100000" y="100000"/>
                                    </p:animScale>
                                    <p:animScale>
                                      <p:cBhvr>
                                        <p:cTn id="94" dur="26">
                                          <p:stCondLst>
                                            <p:cond delay="1642"/>
                                          </p:stCondLst>
                                        </p:cTn>
                                        <p:tgtEl>
                                          <p:spTgt spid="3">
                                            <p:txEl>
                                              <p:pRg st="4" end="4"/>
                                            </p:txEl>
                                          </p:spTgt>
                                        </p:tgtEl>
                                      </p:cBhvr>
                                      <p:to x="100000" y="90000"/>
                                    </p:animScale>
                                    <p:animScale>
                                      <p:cBhvr>
                                        <p:cTn id="95" dur="166" decel="50000">
                                          <p:stCondLst>
                                            <p:cond delay="1668"/>
                                          </p:stCondLst>
                                        </p:cTn>
                                        <p:tgtEl>
                                          <p:spTgt spid="3">
                                            <p:txEl>
                                              <p:pRg st="4" end="4"/>
                                            </p:txEl>
                                          </p:spTgt>
                                        </p:tgtEl>
                                      </p:cBhvr>
                                      <p:to x="100000" y="100000"/>
                                    </p:animScale>
                                    <p:animScale>
                                      <p:cBhvr>
                                        <p:cTn id="96" dur="26">
                                          <p:stCondLst>
                                            <p:cond delay="1808"/>
                                          </p:stCondLst>
                                        </p:cTn>
                                        <p:tgtEl>
                                          <p:spTgt spid="3">
                                            <p:txEl>
                                              <p:pRg st="4" end="4"/>
                                            </p:txEl>
                                          </p:spTgt>
                                        </p:tgtEl>
                                      </p:cBhvr>
                                      <p:to x="100000" y="95000"/>
                                    </p:animScale>
                                    <p:animScale>
                                      <p:cBhvr>
                                        <p:cTn id="97" dur="166" decel="50000">
                                          <p:stCondLst>
                                            <p:cond delay="1834"/>
                                          </p:stCondLst>
                                        </p:cTn>
                                        <p:tgtEl>
                                          <p:spTgt spid="3">
                                            <p:txEl>
                                              <p:pRg st="4" end="4"/>
                                            </p:txEl>
                                          </p:spTgt>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grpId="0" nodeType="clickEffect">
                                  <p:stCondLst>
                                    <p:cond delay="0"/>
                                  </p:stCondLst>
                                  <p:childTnLst>
                                    <p:set>
                                      <p:cBhvr>
                                        <p:cTn id="101" dur="1" fill="hold">
                                          <p:stCondLst>
                                            <p:cond delay="0"/>
                                          </p:stCondLst>
                                        </p:cTn>
                                        <p:tgtEl>
                                          <p:spTgt spid="3">
                                            <p:txEl>
                                              <p:pRg st="5" end="5"/>
                                            </p:txEl>
                                          </p:spTgt>
                                        </p:tgtEl>
                                        <p:attrNameLst>
                                          <p:attrName>style.visibility</p:attrName>
                                        </p:attrNameLst>
                                      </p:cBhvr>
                                      <p:to>
                                        <p:strVal val="visible"/>
                                      </p:to>
                                    </p:set>
                                    <p:animEffect transition="in" filter="wipe(down)">
                                      <p:cBhvr>
                                        <p:cTn id="102" dur="580">
                                          <p:stCondLst>
                                            <p:cond delay="0"/>
                                          </p:stCondLst>
                                        </p:cTn>
                                        <p:tgtEl>
                                          <p:spTgt spid="3">
                                            <p:txEl>
                                              <p:pRg st="5" end="5"/>
                                            </p:txEl>
                                          </p:spTgt>
                                        </p:tgtEl>
                                      </p:cBhvr>
                                    </p:animEffect>
                                    <p:anim calcmode="lin" valueType="num">
                                      <p:cBhvr>
                                        <p:cTn id="103"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8" dur="26">
                                          <p:stCondLst>
                                            <p:cond delay="650"/>
                                          </p:stCondLst>
                                        </p:cTn>
                                        <p:tgtEl>
                                          <p:spTgt spid="3">
                                            <p:txEl>
                                              <p:pRg st="5" end="5"/>
                                            </p:txEl>
                                          </p:spTgt>
                                        </p:tgtEl>
                                      </p:cBhvr>
                                      <p:to x="100000" y="60000"/>
                                    </p:animScale>
                                    <p:animScale>
                                      <p:cBhvr>
                                        <p:cTn id="109" dur="166" decel="50000">
                                          <p:stCondLst>
                                            <p:cond delay="676"/>
                                          </p:stCondLst>
                                        </p:cTn>
                                        <p:tgtEl>
                                          <p:spTgt spid="3">
                                            <p:txEl>
                                              <p:pRg st="5" end="5"/>
                                            </p:txEl>
                                          </p:spTgt>
                                        </p:tgtEl>
                                      </p:cBhvr>
                                      <p:to x="100000" y="100000"/>
                                    </p:animScale>
                                    <p:animScale>
                                      <p:cBhvr>
                                        <p:cTn id="110" dur="26">
                                          <p:stCondLst>
                                            <p:cond delay="1312"/>
                                          </p:stCondLst>
                                        </p:cTn>
                                        <p:tgtEl>
                                          <p:spTgt spid="3">
                                            <p:txEl>
                                              <p:pRg st="5" end="5"/>
                                            </p:txEl>
                                          </p:spTgt>
                                        </p:tgtEl>
                                      </p:cBhvr>
                                      <p:to x="100000" y="80000"/>
                                    </p:animScale>
                                    <p:animScale>
                                      <p:cBhvr>
                                        <p:cTn id="111" dur="166" decel="50000">
                                          <p:stCondLst>
                                            <p:cond delay="1338"/>
                                          </p:stCondLst>
                                        </p:cTn>
                                        <p:tgtEl>
                                          <p:spTgt spid="3">
                                            <p:txEl>
                                              <p:pRg st="5" end="5"/>
                                            </p:txEl>
                                          </p:spTgt>
                                        </p:tgtEl>
                                      </p:cBhvr>
                                      <p:to x="100000" y="100000"/>
                                    </p:animScale>
                                    <p:animScale>
                                      <p:cBhvr>
                                        <p:cTn id="112" dur="26">
                                          <p:stCondLst>
                                            <p:cond delay="1642"/>
                                          </p:stCondLst>
                                        </p:cTn>
                                        <p:tgtEl>
                                          <p:spTgt spid="3">
                                            <p:txEl>
                                              <p:pRg st="5" end="5"/>
                                            </p:txEl>
                                          </p:spTgt>
                                        </p:tgtEl>
                                      </p:cBhvr>
                                      <p:to x="100000" y="90000"/>
                                    </p:animScale>
                                    <p:animScale>
                                      <p:cBhvr>
                                        <p:cTn id="113" dur="166" decel="50000">
                                          <p:stCondLst>
                                            <p:cond delay="1668"/>
                                          </p:stCondLst>
                                        </p:cTn>
                                        <p:tgtEl>
                                          <p:spTgt spid="3">
                                            <p:txEl>
                                              <p:pRg st="5" end="5"/>
                                            </p:txEl>
                                          </p:spTgt>
                                        </p:tgtEl>
                                      </p:cBhvr>
                                      <p:to x="100000" y="100000"/>
                                    </p:animScale>
                                    <p:animScale>
                                      <p:cBhvr>
                                        <p:cTn id="114" dur="26">
                                          <p:stCondLst>
                                            <p:cond delay="1808"/>
                                          </p:stCondLst>
                                        </p:cTn>
                                        <p:tgtEl>
                                          <p:spTgt spid="3">
                                            <p:txEl>
                                              <p:pRg st="5" end="5"/>
                                            </p:txEl>
                                          </p:spTgt>
                                        </p:tgtEl>
                                      </p:cBhvr>
                                      <p:to x="100000" y="95000"/>
                                    </p:animScale>
                                    <p:animScale>
                                      <p:cBhvr>
                                        <p:cTn id="115" dur="166" decel="50000">
                                          <p:stCondLst>
                                            <p:cond delay="1834"/>
                                          </p:stCondLst>
                                        </p:cTn>
                                        <p:tgtEl>
                                          <p:spTgt spid="3">
                                            <p:txEl>
                                              <p:pRg st="5" end="5"/>
                                            </p:txEl>
                                          </p:spTgt>
                                        </p:tgtEl>
                                      </p:cBhvr>
                                      <p:to x="100000" y="100000"/>
                                    </p:animScale>
                                  </p:childTnLst>
                                </p:cTn>
                              </p:par>
                            </p:childTnLst>
                          </p:cTn>
                        </p:par>
                      </p:childTnLst>
                    </p:cTn>
                  </p:par>
                  <p:par>
                    <p:cTn id="116" fill="hold">
                      <p:stCondLst>
                        <p:cond delay="indefinite"/>
                      </p:stCondLst>
                      <p:childTnLst>
                        <p:par>
                          <p:cTn id="117" fill="hold">
                            <p:stCondLst>
                              <p:cond delay="0"/>
                            </p:stCondLst>
                            <p:childTnLst>
                              <p:par>
                                <p:cTn id="118" presetID="26" presetClass="entr" presetSubtype="0" fill="hold" grpId="0" nodeType="clickEffect">
                                  <p:stCondLst>
                                    <p:cond delay="0"/>
                                  </p:stCondLst>
                                  <p:childTnLst>
                                    <p:set>
                                      <p:cBhvr>
                                        <p:cTn id="119" dur="1" fill="hold">
                                          <p:stCondLst>
                                            <p:cond delay="0"/>
                                          </p:stCondLst>
                                        </p:cTn>
                                        <p:tgtEl>
                                          <p:spTgt spid="3">
                                            <p:txEl>
                                              <p:pRg st="6" end="6"/>
                                            </p:txEl>
                                          </p:spTgt>
                                        </p:tgtEl>
                                        <p:attrNameLst>
                                          <p:attrName>style.visibility</p:attrName>
                                        </p:attrNameLst>
                                      </p:cBhvr>
                                      <p:to>
                                        <p:strVal val="visible"/>
                                      </p:to>
                                    </p:set>
                                    <p:animEffect transition="in" filter="wipe(down)">
                                      <p:cBhvr>
                                        <p:cTn id="120" dur="580">
                                          <p:stCondLst>
                                            <p:cond delay="0"/>
                                          </p:stCondLst>
                                        </p:cTn>
                                        <p:tgtEl>
                                          <p:spTgt spid="3">
                                            <p:txEl>
                                              <p:pRg st="6" end="6"/>
                                            </p:txEl>
                                          </p:spTgt>
                                        </p:tgtEl>
                                      </p:cBhvr>
                                    </p:animEffect>
                                    <p:anim calcmode="lin" valueType="num">
                                      <p:cBhvr>
                                        <p:cTn id="121"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22"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23"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24"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5"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6" dur="26">
                                          <p:stCondLst>
                                            <p:cond delay="650"/>
                                          </p:stCondLst>
                                        </p:cTn>
                                        <p:tgtEl>
                                          <p:spTgt spid="3">
                                            <p:txEl>
                                              <p:pRg st="6" end="6"/>
                                            </p:txEl>
                                          </p:spTgt>
                                        </p:tgtEl>
                                      </p:cBhvr>
                                      <p:to x="100000" y="60000"/>
                                    </p:animScale>
                                    <p:animScale>
                                      <p:cBhvr>
                                        <p:cTn id="127" dur="166" decel="50000">
                                          <p:stCondLst>
                                            <p:cond delay="676"/>
                                          </p:stCondLst>
                                        </p:cTn>
                                        <p:tgtEl>
                                          <p:spTgt spid="3">
                                            <p:txEl>
                                              <p:pRg st="6" end="6"/>
                                            </p:txEl>
                                          </p:spTgt>
                                        </p:tgtEl>
                                      </p:cBhvr>
                                      <p:to x="100000" y="100000"/>
                                    </p:animScale>
                                    <p:animScale>
                                      <p:cBhvr>
                                        <p:cTn id="128" dur="26">
                                          <p:stCondLst>
                                            <p:cond delay="1312"/>
                                          </p:stCondLst>
                                        </p:cTn>
                                        <p:tgtEl>
                                          <p:spTgt spid="3">
                                            <p:txEl>
                                              <p:pRg st="6" end="6"/>
                                            </p:txEl>
                                          </p:spTgt>
                                        </p:tgtEl>
                                      </p:cBhvr>
                                      <p:to x="100000" y="80000"/>
                                    </p:animScale>
                                    <p:animScale>
                                      <p:cBhvr>
                                        <p:cTn id="129" dur="166" decel="50000">
                                          <p:stCondLst>
                                            <p:cond delay="1338"/>
                                          </p:stCondLst>
                                        </p:cTn>
                                        <p:tgtEl>
                                          <p:spTgt spid="3">
                                            <p:txEl>
                                              <p:pRg st="6" end="6"/>
                                            </p:txEl>
                                          </p:spTgt>
                                        </p:tgtEl>
                                      </p:cBhvr>
                                      <p:to x="100000" y="100000"/>
                                    </p:animScale>
                                    <p:animScale>
                                      <p:cBhvr>
                                        <p:cTn id="130" dur="26">
                                          <p:stCondLst>
                                            <p:cond delay="1642"/>
                                          </p:stCondLst>
                                        </p:cTn>
                                        <p:tgtEl>
                                          <p:spTgt spid="3">
                                            <p:txEl>
                                              <p:pRg st="6" end="6"/>
                                            </p:txEl>
                                          </p:spTgt>
                                        </p:tgtEl>
                                      </p:cBhvr>
                                      <p:to x="100000" y="90000"/>
                                    </p:animScale>
                                    <p:animScale>
                                      <p:cBhvr>
                                        <p:cTn id="131" dur="166" decel="50000">
                                          <p:stCondLst>
                                            <p:cond delay="1668"/>
                                          </p:stCondLst>
                                        </p:cTn>
                                        <p:tgtEl>
                                          <p:spTgt spid="3">
                                            <p:txEl>
                                              <p:pRg st="6" end="6"/>
                                            </p:txEl>
                                          </p:spTgt>
                                        </p:tgtEl>
                                      </p:cBhvr>
                                      <p:to x="100000" y="100000"/>
                                    </p:animScale>
                                    <p:animScale>
                                      <p:cBhvr>
                                        <p:cTn id="132" dur="26">
                                          <p:stCondLst>
                                            <p:cond delay="1808"/>
                                          </p:stCondLst>
                                        </p:cTn>
                                        <p:tgtEl>
                                          <p:spTgt spid="3">
                                            <p:txEl>
                                              <p:pRg st="6" end="6"/>
                                            </p:txEl>
                                          </p:spTgt>
                                        </p:tgtEl>
                                      </p:cBhvr>
                                      <p:to x="100000" y="95000"/>
                                    </p:animScale>
                                    <p:animScale>
                                      <p:cBhvr>
                                        <p:cTn id="133" dur="166" decel="50000">
                                          <p:stCondLst>
                                            <p:cond delay="1834"/>
                                          </p:stCondLst>
                                        </p:cTn>
                                        <p:tgtEl>
                                          <p:spTgt spid="3">
                                            <p:txEl>
                                              <p:pRg st="6" end="6"/>
                                            </p:txEl>
                                          </p:spTgt>
                                        </p:tgtEl>
                                      </p:cBhvr>
                                      <p:to x="100000" y="100000"/>
                                    </p:animScale>
                                  </p:childTnLst>
                                </p:cTn>
                              </p:par>
                            </p:childTnLst>
                          </p:cTn>
                        </p:par>
                      </p:childTnLst>
                    </p:cTn>
                  </p:par>
                  <p:par>
                    <p:cTn id="134" fill="hold">
                      <p:stCondLst>
                        <p:cond delay="indefinite"/>
                      </p:stCondLst>
                      <p:childTnLst>
                        <p:par>
                          <p:cTn id="135" fill="hold">
                            <p:stCondLst>
                              <p:cond delay="0"/>
                            </p:stCondLst>
                            <p:childTnLst>
                              <p:par>
                                <p:cTn id="136" presetID="26" presetClass="entr" presetSubtype="0" fill="hold" grpId="0" nodeType="clickEffect">
                                  <p:stCondLst>
                                    <p:cond delay="0"/>
                                  </p:stCondLst>
                                  <p:childTnLst>
                                    <p:set>
                                      <p:cBhvr>
                                        <p:cTn id="137" dur="1" fill="hold">
                                          <p:stCondLst>
                                            <p:cond delay="0"/>
                                          </p:stCondLst>
                                        </p:cTn>
                                        <p:tgtEl>
                                          <p:spTgt spid="3">
                                            <p:txEl>
                                              <p:pRg st="7" end="7"/>
                                            </p:txEl>
                                          </p:spTgt>
                                        </p:tgtEl>
                                        <p:attrNameLst>
                                          <p:attrName>style.visibility</p:attrName>
                                        </p:attrNameLst>
                                      </p:cBhvr>
                                      <p:to>
                                        <p:strVal val="visible"/>
                                      </p:to>
                                    </p:set>
                                    <p:animEffect transition="in" filter="wipe(down)">
                                      <p:cBhvr>
                                        <p:cTn id="138" dur="580">
                                          <p:stCondLst>
                                            <p:cond delay="0"/>
                                          </p:stCondLst>
                                        </p:cTn>
                                        <p:tgtEl>
                                          <p:spTgt spid="3">
                                            <p:txEl>
                                              <p:pRg st="7" end="7"/>
                                            </p:txEl>
                                          </p:spTgt>
                                        </p:tgtEl>
                                      </p:cBhvr>
                                    </p:animEffect>
                                    <p:anim calcmode="lin" valueType="num">
                                      <p:cBhvr>
                                        <p:cTn id="139"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40"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41"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42"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43"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44" dur="26">
                                          <p:stCondLst>
                                            <p:cond delay="650"/>
                                          </p:stCondLst>
                                        </p:cTn>
                                        <p:tgtEl>
                                          <p:spTgt spid="3">
                                            <p:txEl>
                                              <p:pRg st="7" end="7"/>
                                            </p:txEl>
                                          </p:spTgt>
                                        </p:tgtEl>
                                      </p:cBhvr>
                                      <p:to x="100000" y="60000"/>
                                    </p:animScale>
                                    <p:animScale>
                                      <p:cBhvr>
                                        <p:cTn id="145" dur="166" decel="50000">
                                          <p:stCondLst>
                                            <p:cond delay="676"/>
                                          </p:stCondLst>
                                        </p:cTn>
                                        <p:tgtEl>
                                          <p:spTgt spid="3">
                                            <p:txEl>
                                              <p:pRg st="7" end="7"/>
                                            </p:txEl>
                                          </p:spTgt>
                                        </p:tgtEl>
                                      </p:cBhvr>
                                      <p:to x="100000" y="100000"/>
                                    </p:animScale>
                                    <p:animScale>
                                      <p:cBhvr>
                                        <p:cTn id="146" dur="26">
                                          <p:stCondLst>
                                            <p:cond delay="1312"/>
                                          </p:stCondLst>
                                        </p:cTn>
                                        <p:tgtEl>
                                          <p:spTgt spid="3">
                                            <p:txEl>
                                              <p:pRg st="7" end="7"/>
                                            </p:txEl>
                                          </p:spTgt>
                                        </p:tgtEl>
                                      </p:cBhvr>
                                      <p:to x="100000" y="80000"/>
                                    </p:animScale>
                                    <p:animScale>
                                      <p:cBhvr>
                                        <p:cTn id="147" dur="166" decel="50000">
                                          <p:stCondLst>
                                            <p:cond delay="1338"/>
                                          </p:stCondLst>
                                        </p:cTn>
                                        <p:tgtEl>
                                          <p:spTgt spid="3">
                                            <p:txEl>
                                              <p:pRg st="7" end="7"/>
                                            </p:txEl>
                                          </p:spTgt>
                                        </p:tgtEl>
                                      </p:cBhvr>
                                      <p:to x="100000" y="100000"/>
                                    </p:animScale>
                                    <p:animScale>
                                      <p:cBhvr>
                                        <p:cTn id="148" dur="26">
                                          <p:stCondLst>
                                            <p:cond delay="1642"/>
                                          </p:stCondLst>
                                        </p:cTn>
                                        <p:tgtEl>
                                          <p:spTgt spid="3">
                                            <p:txEl>
                                              <p:pRg st="7" end="7"/>
                                            </p:txEl>
                                          </p:spTgt>
                                        </p:tgtEl>
                                      </p:cBhvr>
                                      <p:to x="100000" y="90000"/>
                                    </p:animScale>
                                    <p:animScale>
                                      <p:cBhvr>
                                        <p:cTn id="149" dur="166" decel="50000">
                                          <p:stCondLst>
                                            <p:cond delay="1668"/>
                                          </p:stCondLst>
                                        </p:cTn>
                                        <p:tgtEl>
                                          <p:spTgt spid="3">
                                            <p:txEl>
                                              <p:pRg st="7" end="7"/>
                                            </p:txEl>
                                          </p:spTgt>
                                        </p:tgtEl>
                                      </p:cBhvr>
                                      <p:to x="100000" y="100000"/>
                                    </p:animScale>
                                    <p:animScale>
                                      <p:cBhvr>
                                        <p:cTn id="150" dur="26">
                                          <p:stCondLst>
                                            <p:cond delay="1808"/>
                                          </p:stCondLst>
                                        </p:cTn>
                                        <p:tgtEl>
                                          <p:spTgt spid="3">
                                            <p:txEl>
                                              <p:pRg st="7" end="7"/>
                                            </p:txEl>
                                          </p:spTgt>
                                        </p:tgtEl>
                                      </p:cBhvr>
                                      <p:to x="100000" y="95000"/>
                                    </p:animScale>
                                    <p:animScale>
                                      <p:cBhvr>
                                        <p:cTn id="151" dur="166" decel="50000">
                                          <p:stCondLst>
                                            <p:cond delay="1834"/>
                                          </p:stCondLst>
                                        </p:cTn>
                                        <p:tgtEl>
                                          <p:spTgt spid="3">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2" y="277587"/>
            <a:ext cx="10394708" cy="1045028"/>
          </a:xfrm>
        </p:spPr>
        <p:txBody>
          <a:bodyPr>
            <a:normAutofit fontScale="90000"/>
          </a:bodyPr>
          <a:lstStyle/>
          <a:p>
            <a:pPr algn="ctr"/>
            <a:r>
              <a:rPr lang="uk-UA" sz="3200" b="1" dirty="0">
                <a:solidFill>
                  <a:schemeClr val="tx1"/>
                </a:solidFill>
                <a:latin typeface="Times New Roman" panose="02020603050405020304" pitchFamily="18" charset="0"/>
                <a:cs typeface="Times New Roman" panose="02020603050405020304" pitchFamily="18" charset="0"/>
              </a:rPr>
              <a:t>Видатки загального фонду районного бюджету Броварського району на 2019 рік </a:t>
            </a:r>
            <a:endParaRPr lang="ru-RU" sz="3200" b="1" dirty="0">
              <a:solidFill>
                <a:schemeClr val="tx1"/>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685802" y="1322615"/>
            <a:ext cx="10394708" cy="4555671"/>
          </a:xfrm>
        </p:spPr>
        <p:txBody>
          <a:bodyPr/>
          <a:lstStyle/>
          <a:p>
            <a:endParaRPr lang="ru-RU" dirty="0"/>
          </a:p>
        </p:txBody>
      </p:sp>
      <p:graphicFrame>
        <p:nvGraphicFramePr>
          <p:cNvPr id="7" name="Диаграмма 6"/>
          <p:cNvGraphicFramePr/>
          <p:nvPr>
            <p:extLst>
              <p:ext uri="{D42A27DB-BD31-4B8C-83A1-F6EECF244321}">
                <p14:modId xmlns:p14="http://schemas.microsoft.com/office/powerpoint/2010/main" val="2620236228"/>
              </p:ext>
            </p:extLst>
          </p:nvPr>
        </p:nvGraphicFramePr>
        <p:xfrm>
          <a:off x="1" y="719666"/>
          <a:ext cx="11805556" cy="595872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899284846"/>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3" name="wind.wav"/>
          </p:stSnd>
        </p:sndAc>
      </p:transition>
    </mc:Choice>
    <mc:Fallback xmlns="">
      <p:transition spd="slow">
        <p:fade/>
        <p:sndAc>
          <p:stSnd>
            <p:snd r:embed="rId5"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b="1" dirty="0">
                <a:solidFill>
                  <a:prstClr val="black"/>
                </a:solidFill>
              </a:rPr>
              <a:t>Структура видатків загального фонду районного бюджету на 2019 рік</a:t>
            </a:r>
            <a:endParaRPr lang="ru-RU" dirty="0"/>
          </a:p>
        </p:txBody>
      </p:sp>
      <p:graphicFrame>
        <p:nvGraphicFramePr>
          <p:cNvPr id="7" name="Объект 6"/>
          <p:cNvGraphicFramePr>
            <a:graphicFrameLocks noGrp="1"/>
          </p:cNvGraphicFramePr>
          <p:nvPr>
            <p:ph sz="half" idx="1"/>
            <p:extLst>
              <p:ext uri="{D42A27DB-BD31-4B8C-83A1-F6EECF244321}">
                <p14:modId xmlns:p14="http://schemas.microsoft.com/office/powerpoint/2010/main" val="4170277643"/>
              </p:ext>
            </p:extLst>
          </p:nvPr>
        </p:nvGraphicFramePr>
        <p:xfrm>
          <a:off x="360000" y="2268000"/>
          <a:ext cx="5658853" cy="42475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Объект 3"/>
          <p:cNvGraphicFramePr>
            <a:graphicFrameLocks noGrp="1"/>
          </p:cNvGraphicFramePr>
          <p:nvPr>
            <p:ph sz="half" idx="2"/>
            <p:extLst>
              <p:ext uri="{D42A27DB-BD31-4B8C-83A1-F6EECF244321}">
                <p14:modId xmlns:p14="http://schemas.microsoft.com/office/powerpoint/2010/main" val="582029854"/>
              </p:ext>
            </p:extLst>
          </p:nvPr>
        </p:nvGraphicFramePr>
        <p:xfrm>
          <a:off x="6018853" y="2158347"/>
          <a:ext cx="5411147" cy="4357219"/>
        </p:xfrm>
        <a:graphic>
          <a:graphicData uri="http://schemas.openxmlformats.org/drawingml/2006/table">
            <a:tbl>
              <a:tblPr firstRow="1" firstCol="1" bandRow="1"/>
              <a:tblGrid>
                <a:gridCol w="2765961">
                  <a:extLst>
                    <a:ext uri="{9D8B030D-6E8A-4147-A177-3AD203B41FA5}">
                      <a16:colId xmlns:a16="http://schemas.microsoft.com/office/drawing/2014/main" val="86721481"/>
                    </a:ext>
                  </a:extLst>
                </a:gridCol>
                <a:gridCol w="1339176">
                  <a:extLst>
                    <a:ext uri="{9D8B030D-6E8A-4147-A177-3AD203B41FA5}">
                      <a16:colId xmlns:a16="http://schemas.microsoft.com/office/drawing/2014/main" val="1222864646"/>
                    </a:ext>
                  </a:extLst>
                </a:gridCol>
                <a:gridCol w="1306010">
                  <a:extLst>
                    <a:ext uri="{9D8B030D-6E8A-4147-A177-3AD203B41FA5}">
                      <a16:colId xmlns:a16="http://schemas.microsoft.com/office/drawing/2014/main" val="3395221575"/>
                    </a:ext>
                  </a:extLst>
                </a:gridCol>
              </a:tblGrid>
              <a:tr h="1247374">
                <a:tc>
                  <a:txBody>
                    <a:bodyPr/>
                    <a:lstStyle/>
                    <a:p>
                      <a:pPr algn="ctr">
                        <a:lnSpc>
                          <a:spcPct val="107000"/>
                        </a:lnSpc>
                        <a:spcAft>
                          <a:spcPts val="0"/>
                        </a:spcAft>
                      </a:pPr>
                      <a:r>
                        <a:rPr lang="uk-UA" sz="1100" b="1">
                          <a:effectLst/>
                          <a:latin typeface="Times New Roman" panose="02020603050405020304" pitchFamily="18" charset="0"/>
                          <a:ea typeface="Times New Roman" panose="02020603050405020304" pitchFamily="18" charset="0"/>
                        </a:rPr>
                        <a:t>Напрямок фінансування</a:t>
                      </a:r>
                      <a:endParaRPr lang="ru-RU" sz="1000">
                        <a:effectLst/>
                        <a:latin typeface="Times New Roman" panose="02020603050405020304" pitchFamily="18" charset="0"/>
                        <a:ea typeface="Times New Roman" panose="02020603050405020304" pitchFamily="18" charset="0"/>
                      </a:endParaRPr>
                    </a:p>
                  </a:txBody>
                  <a:tcPr marL="54903" marR="54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b="1">
                          <a:effectLst/>
                          <a:latin typeface="Times New Roman" panose="02020603050405020304" pitchFamily="18" charset="0"/>
                          <a:ea typeface="Times New Roman" panose="02020603050405020304" pitchFamily="18" charset="0"/>
                        </a:rPr>
                        <a:t>Передбачено на 2019 рік, грн</a:t>
                      </a:r>
                      <a:endParaRPr lang="ru-RU" sz="1000">
                        <a:effectLst/>
                        <a:latin typeface="Times New Roman" panose="02020603050405020304" pitchFamily="18" charset="0"/>
                        <a:ea typeface="Times New Roman" panose="02020603050405020304" pitchFamily="18" charset="0"/>
                      </a:endParaRPr>
                    </a:p>
                  </a:txBody>
                  <a:tcPr marL="54903" marR="54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b="1">
                          <a:effectLst/>
                          <a:latin typeface="Times New Roman" panose="02020603050405020304" pitchFamily="18" charset="0"/>
                          <a:ea typeface="Times New Roman" panose="02020603050405020304" pitchFamily="18" charset="0"/>
                        </a:rPr>
                        <a:t>Питома вага в загальному обсязі видатків, %</a:t>
                      </a:r>
                      <a:endParaRPr lang="ru-RU" sz="1000">
                        <a:effectLst/>
                        <a:latin typeface="Times New Roman" panose="02020603050405020304" pitchFamily="18" charset="0"/>
                        <a:ea typeface="Times New Roman" panose="02020603050405020304" pitchFamily="18" charset="0"/>
                      </a:endParaRPr>
                    </a:p>
                  </a:txBody>
                  <a:tcPr marL="54903" marR="54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9995725"/>
                  </a:ext>
                </a:extLst>
              </a:tr>
              <a:tr h="207896">
                <a:tc>
                  <a:txBody>
                    <a:bodyPr/>
                    <a:lstStyle/>
                    <a:p>
                      <a:pPr>
                        <a:lnSpc>
                          <a:spcPct val="107000"/>
                        </a:lnSpc>
                        <a:spcAft>
                          <a:spcPts val="0"/>
                        </a:spcAft>
                      </a:pPr>
                      <a:r>
                        <a:rPr lang="uk-UA" sz="1100" b="1">
                          <a:effectLst/>
                          <a:latin typeface="Times New Roman" panose="02020603050405020304" pitchFamily="18" charset="0"/>
                          <a:ea typeface="Times New Roman" panose="02020603050405020304" pitchFamily="18" charset="0"/>
                        </a:rPr>
                        <a:t>Державне управління</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uk-UA" sz="1100" b="1">
                          <a:effectLst/>
                          <a:latin typeface="Times New Roman" panose="02020603050405020304" pitchFamily="18" charset="0"/>
                          <a:ea typeface="Times New Roman" panose="02020603050405020304" pitchFamily="18" charset="0"/>
                        </a:rPr>
                        <a:t>4 416 209,00</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b="1">
                          <a:effectLst/>
                          <a:latin typeface="Times New Roman" panose="02020603050405020304" pitchFamily="18" charset="0"/>
                          <a:ea typeface="Times New Roman" panose="02020603050405020304" pitchFamily="18" charset="0"/>
                        </a:rPr>
                        <a:t>0,64</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187069"/>
                  </a:ext>
                </a:extLst>
              </a:tr>
              <a:tr h="207896">
                <a:tc>
                  <a:txBody>
                    <a:bodyPr/>
                    <a:lstStyle/>
                    <a:p>
                      <a:pPr>
                        <a:lnSpc>
                          <a:spcPct val="107000"/>
                        </a:lnSpc>
                        <a:spcAft>
                          <a:spcPts val="0"/>
                        </a:spcAft>
                      </a:pPr>
                      <a:r>
                        <a:rPr lang="uk-UA" sz="1100" b="1">
                          <a:effectLst/>
                          <a:latin typeface="Times New Roman" panose="02020603050405020304" pitchFamily="18" charset="0"/>
                          <a:ea typeface="Times New Roman" panose="02020603050405020304" pitchFamily="18" charset="0"/>
                        </a:rPr>
                        <a:t>Охорона здоровя</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uk-UA" sz="1100" b="1">
                          <a:effectLst/>
                          <a:latin typeface="Times New Roman" panose="02020603050405020304" pitchFamily="18" charset="0"/>
                          <a:ea typeface="Times New Roman" panose="02020603050405020304" pitchFamily="18" charset="0"/>
                        </a:rPr>
                        <a:t>214 968 200,00</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b="1">
                          <a:effectLst/>
                          <a:latin typeface="Times New Roman" panose="02020603050405020304" pitchFamily="18" charset="0"/>
                          <a:ea typeface="Times New Roman" panose="02020603050405020304" pitchFamily="18" charset="0"/>
                        </a:rPr>
                        <a:t>31,30</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4945624"/>
                  </a:ext>
                </a:extLst>
              </a:tr>
              <a:tr h="207896">
                <a:tc>
                  <a:txBody>
                    <a:bodyPr/>
                    <a:lstStyle/>
                    <a:p>
                      <a:pPr>
                        <a:lnSpc>
                          <a:spcPct val="107000"/>
                        </a:lnSpc>
                        <a:spcAft>
                          <a:spcPts val="0"/>
                        </a:spcAft>
                      </a:pPr>
                      <a:r>
                        <a:rPr lang="uk-UA" sz="1100" b="1">
                          <a:effectLst/>
                          <a:latin typeface="Times New Roman" panose="02020603050405020304" pitchFamily="18" charset="0"/>
                          <a:ea typeface="Times New Roman" panose="02020603050405020304" pitchFamily="18" charset="0"/>
                        </a:rPr>
                        <a:t>Освіта</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uk-UA" sz="1100" b="1">
                          <a:effectLst/>
                          <a:latin typeface="Times New Roman" panose="02020603050405020304" pitchFamily="18" charset="0"/>
                          <a:ea typeface="Times New Roman" panose="02020603050405020304" pitchFamily="18" charset="0"/>
                        </a:rPr>
                        <a:t>174 628 122,00</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b="1">
                          <a:effectLst/>
                          <a:latin typeface="Times New Roman" panose="02020603050405020304" pitchFamily="18" charset="0"/>
                          <a:ea typeface="Times New Roman" panose="02020603050405020304" pitchFamily="18" charset="0"/>
                        </a:rPr>
                        <a:t>25,43</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503394"/>
                  </a:ext>
                </a:extLst>
              </a:tr>
              <a:tr h="207896">
                <a:tc>
                  <a:txBody>
                    <a:bodyPr/>
                    <a:lstStyle/>
                    <a:p>
                      <a:pPr>
                        <a:lnSpc>
                          <a:spcPct val="107000"/>
                        </a:lnSpc>
                        <a:spcAft>
                          <a:spcPts val="0"/>
                        </a:spcAft>
                      </a:pPr>
                      <a:r>
                        <a:rPr lang="uk-UA" sz="1100" b="1">
                          <a:effectLst/>
                          <a:latin typeface="Times New Roman" panose="02020603050405020304" pitchFamily="18" charset="0"/>
                          <a:ea typeface="Times New Roman" panose="02020603050405020304" pitchFamily="18" charset="0"/>
                        </a:rPr>
                        <a:t>Соціальний захист</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uk-UA" sz="1100" b="1">
                          <a:effectLst/>
                          <a:latin typeface="Times New Roman" panose="02020603050405020304" pitchFamily="18" charset="0"/>
                          <a:ea typeface="Times New Roman" panose="02020603050405020304" pitchFamily="18" charset="0"/>
                        </a:rPr>
                        <a:t>10 653 352,00</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b="1">
                          <a:effectLst/>
                          <a:latin typeface="Times New Roman" panose="02020603050405020304" pitchFamily="18" charset="0"/>
                          <a:ea typeface="Times New Roman" panose="02020603050405020304" pitchFamily="18" charset="0"/>
                        </a:rPr>
                        <a:t>1,55</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1727089"/>
                  </a:ext>
                </a:extLst>
              </a:tr>
              <a:tr h="207896">
                <a:tc>
                  <a:txBody>
                    <a:bodyPr/>
                    <a:lstStyle/>
                    <a:p>
                      <a:pPr>
                        <a:lnSpc>
                          <a:spcPct val="107000"/>
                        </a:lnSpc>
                        <a:spcAft>
                          <a:spcPts val="0"/>
                        </a:spcAft>
                      </a:pPr>
                      <a:r>
                        <a:rPr lang="uk-UA" sz="1100" b="1">
                          <a:effectLst/>
                          <a:latin typeface="Times New Roman" panose="02020603050405020304" pitchFamily="18" charset="0"/>
                          <a:ea typeface="Times New Roman" panose="02020603050405020304" pitchFamily="18" charset="0"/>
                        </a:rPr>
                        <a:t>Культура</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uk-UA" sz="1100" b="1">
                          <a:effectLst/>
                          <a:latin typeface="Times New Roman" panose="02020603050405020304" pitchFamily="18" charset="0"/>
                          <a:ea typeface="Times New Roman" panose="02020603050405020304" pitchFamily="18" charset="0"/>
                        </a:rPr>
                        <a:t>25 956 552,00</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b="1">
                          <a:effectLst/>
                          <a:latin typeface="Times New Roman" panose="02020603050405020304" pitchFamily="18" charset="0"/>
                          <a:ea typeface="Times New Roman" panose="02020603050405020304" pitchFamily="18" charset="0"/>
                        </a:rPr>
                        <a:t>3,78</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1239785"/>
                  </a:ext>
                </a:extLst>
              </a:tr>
              <a:tr h="207896">
                <a:tc>
                  <a:txBody>
                    <a:bodyPr/>
                    <a:lstStyle/>
                    <a:p>
                      <a:pPr>
                        <a:lnSpc>
                          <a:spcPct val="107000"/>
                        </a:lnSpc>
                        <a:spcAft>
                          <a:spcPts val="0"/>
                        </a:spcAft>
                      </a:pPr>
                      <a:r>
                        <a:rPr lang="uk-UA" sz="1100" b="1">
                          <a:effectLst/>
                          <a:latin typeface="Times New Roman" panose="02020603050405020304" pitchFamily="18" charset="0"/>
                          <a:ea typeface="Times New Roman" panose="02020603050405020304" pitchFamily="18" charset="0"/>
                        </a:rPr>
                        <a:t>Фізична культура і спорт</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uk-UA" sz="1100" b="1">
                          <a:effectLst/>
                          <a:latin typeface="Times New Roman" panose="02020603050405020304" pitchFamily="18" charset="0"/>
                          <a:ea typeface="Times New Roman" panose="02020603050405020304" pitchFamily="18" charset="0"/>
                        </a:rPr>
                        <a:t>3 744 940,00</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b="1">
                          <a:effectLst/>
                          <a:latin typeface="Times New Roman" panose="02020603050405020304" pitchFamily="18" charset="0"/>
                          <a:ea typeface="Times New Roman" panose="02020603050405020304" pitchFamily="18" charset="0"/>
                        </a:rPr>
                        <a:t>0,55</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5288654"/>
                  </a:ext>
                </a:extLst>
              </a:tr>
              <a:tr h="207896">
                <a:tc>
                  <a:txBody>
                    <a:bodyPr/>
                    <a:lstStyle/>
                    <a:p>
                      <a:pPr>
                        <a:lnSpc>
                          <a:spcPct val="107000"/>
                        </a:lnSpc>
                        <a:spcAft>
                          <a:spcPts val="0"/>
                        </a:spcAft>
                      </a:pPr>
                      <a:r>
                        <a:rPr lang="uk-UA" sz="1100" b="1">
                          <a:effectLst/>
                          <a:latin typeface="Times New Roman" panose="02020603050405020304" pitchFamily="18" charset="0"/>
                          <a:ea typeface="Times New Roman" panose="02020603050405020304" pitchFamily="18" charset="0"/>
                        </a:rPr>
                        <a:t>Реверсна дотація</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uk-UA" sz="1100" b="1">
                          <a:effectLst/>
                          <a:latin typeface="Times New Roman" panose="02020603050405020304" pitchFamily="18" charset="0"/>
                          <a:ea typeface="Times New Roman" panose="02020603050405020304" pitchFamily="18" charset="0"/>
                        </a:rPr>
                        <a:t>12 131 400,00</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b="1">
                          <a:effectLst/>
                          <a:latin typeface="Times New Roman" panose="02020603050405020304" pitchFamily="18" charset="0"/>
                          <a:ea typeface="Times New Roman" panose="02020603050405020304" pitchFamily="18" charset="0"/>
                        </a:rPr>
                        <a:t>1,77</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5463716"/>
                  </a:ext>
                </a:extLst>
              </a:tr>
              <a:tr h="207896">
                <a:tc>
                  <a:txBody>
                    <a:bodyPr/>
                    <a:lstStyle/>
                    <a:p>
                      <a:pPr>
                        <a:lnSpc>
                          <a:spcPct val="107000"/>
                        </a:lnSpc>
                        <a:spcAft>
                          <a:spcPts val="0"/>
                        </a:spcAft>
                      </a:pPr>
                      <a:r>
                        <a:rPr lang="uk-UA" sz="1100" b="1">
                          <a:effectLst/>
                          <a:latin typeface="Times New Roman" panose="02020603050405020304" pitchFamily="18" charset="0"/>
                          <a:ea typeface="Times New Roman" panose="02020603050405020304" pitchFamily="18" charset="0"/>
                        </a:rPr>
                        <a:t>Дошкільна освіта</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uk-UA" sz="1100" b="1">
                          <a:effectLst/>
                          <a:latin typeface="Times New Roman" panose="02020603050405020304" pitchFamily="18" charset="0"/>
                          <a:ea typeface="Times New Roman" panose="02020603050405020304" pitchFamily="18" charset="0"/>
                        </a:rPr>
                        <a:t>42 032 875,00</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b="1">
                          <a:effectLst/>
                          <a:latin typeface="Times New Roman" panose="02020603050405020304" pitchFamily="18" charset="0"/>
                          <a:ea typeface="Times New Roman" panose="02020603050405020304" pitchFamily="18" charset="0"/>
                        </a:rPr>
                        <a:t>6,12</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7934581"/>
                  </a:ext>
                </a:extLst>
              </a:tr>
              <a:tr h="415791">
                <a:tc>
                  <a:txBody>
                    <a:bodyPr/>
                    <a:lstStyle/>
                    <a:p>
                      <a:pPr>
                        <a:lnSpc>
                          <a:spcPct val="107000"/>
                        </a:lnSpc>
                        <a:spcAft>
                          <a:spcPts val="0"/>
                        </a:spcAft>
                      </a:pPr>
                      <a:r>
                        <a:rPr lang="uk-UA" sz="1100" b="1">
                          <a:effectLst/>
                          <a:latin typeface="Times New Roman" panose="02020603050405020304" pitchFamily="18" charset="0"/>
                          <a:ea typeface="Times New Roman" panose="02020603050405020304" pitchFamily="18" charset="0"/>
                        </a:rPr>
                        <a:t>Галузь культури Калинівської селищної ради</a:t>
                      </a:r>
                      <a:endParaRPr lang="ru-RU" sz="1000">
                        <a:effectLst/>
                        <a:latin typeface="Times New Roman" panose="02020603050405020304" pitchFamily="18" charset="0"/>
                        <a:ea typeface="Times New Roman" panose="02020603050405020304" pitchFamily="18" charset="0"/>
                      </a:endParaRPr>
                    </a:p>
                  </a:txBody>
                  <a:tcPr marL="54903" marR="54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uk-UA" sz="1100" b="1">
                          <a:effectLst/>
                          <a:latin typeface="Times New Roman" panose="02020603050405020304" pitchFamily="18" charset="0"/>
                          <a:ea typeface="Times New Roman" panose="02020603050405020304" pitchFamily="18" charset="0"/>
                        </a:rPr>
                        <a:t>2 102 332,00</a:t>
                      </a:r>
                      <a:endParaRPr lang="ru-RU" sz="1000">
                        <a:effectLst/>
                        <a:latin typeface="Times New Roman" panose="02020603050405020304" pitchFamily="18" charset="0"/>
                        <a:ea typeface="Times New Roman" panose="02020603050405020304" pitchFamily="18" charset="0"/>
                      </a:endParaRPr>
                    </a:p>
                  </a:txBody>
                  <a:tcPr marL="54903" marR="54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b="1">
                          <a:effectLst/>
                          <a:latin typeface="Times New Roman" panose="02020603050405020304" pitchFamily="18" charset="0"/>
                          <a:ea typeface="Times New Roman" panose="02020603050405020304" pitchFamily="18" charset="0"/>
                        </a:rPr>
                        <a:t>0,31</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4258084"/>
                  </a:ext>
                </a:extLst>
              </a:tr>
              <a:tr h="415791">
                <a:tc>
                  <a:txBody>
                    <a:bodyPr/>
                    <a:lstStyle/>
                    <a:p>
                      <a:pPr>
                        <a:lnSpc>
                          <a:spcPct val="107000"/>
                        </a:lnSpc>
                        <a:spcAft>
                          <a:spcPts val="0"/>
                        </a:spcAft>
                      </a:pPr>
                      <a:r>
                        <a:rPr lang="uk-UA" sz="1100" b="1">
                          <a:effectLst/>
                          <a:latin typeface="Times New Roman" panose="02020603050405020304" pitchFamily="18" charset="0"/>
                          <a:ea typeface="Times New Roman" panose="02020603050405020304" pitchFamily="18" charset="0"/>
                        </a:rPr>
                        <a:t>Субвенція з державного бюджету</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uk-UA" sz="1100" b="1">
                          <a:effectLst/>
                          <a:latin typeface="Times New Roman" panose="02020603050405020304" pitchFamily="18" charset="0"/>
                          <a:ea typeface="Times New Roman" panose="02020603050405020304" pitchFamily="18" charset="0"/>
                        </a:rPr>
                        <a:t>191 173 800,00</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b="1">
                          <a:effectLst/>
                          <a:latin typeface="Times New Roman" panose="02020603050405020304" pitchFamily="18" charset="0"/>
                          <a:ea typeface="Times New Roman" panose="02020603050405020304" pitchFamily="18" charset="0"/>
                        </a:rPr>
                        <a:t>27,84</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5240210"/>
                  </a:ext>
                </a:extLst>
              </a:tr>
              <a:tr h="207896">
                <a:tc>
                  <a:txBody>
                    <a:bodyPr/>
                    <a:lstStyle/>
                    <a:p>
                      <a:pPr>
                        <a:lnSpc>
                          <a:spcPct val="107000"/>
                        </a:lnSpc>
                        <a:spcAft>
                          <a:spcPts val="0"/>
                        </a:spcAft>
                      </a:pPr>
                      <a:r>
                        <a:rPr lang="uk-UA" sz="1100" b="1">
                          <a:effectLst/>
                          <a:latin typeface="Times New Roman" panose="02020603050405020304" pitchFamily="18" charset="0"/>
                          <a:ea typeface="Times New Roman" panose="02020603050405020304" pitchFamily="18" charset="0"/>
                        </a:rPr>
                        <a:t>Інші видатки</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uk-UA" sz="1100" b="1">
                          <a:effectLst/>
                          <a:latin typeface="Times New Roman" panose="02020603050405020304" pitchFamily="18" charset="0"/>
                          <a:ea typeface="Times New Roman" panose="02020603050405020304" pitchFamily="18" charset="0"/>
                        </a:rPr>
                        <a:t>4 947 634,00</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b="1">
                          <a:effectLst/>
                          <a:latin typeface="Times New Roman" panose="02020603050405020304" pitchFamily="18" charset="0"/>
                          <a:ea typeface="Times New Roman" panose="02020603050405020304" pitchFamily="18" charset="0"/>
                        </a:rPr>
                        <a:t>0,72</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9637922"/>
                  </a:ext>
                </a:extLst>
              </a:tr>
              <a:tr h="207896">
                <a:tc>
                  <a:txBody>
                    <a:bodyPr/>
                    <a:lstStyle/>
                    <a:p>
                      <a:pPr>
                        <a:lnSpc>
                          <a:spcPct val="107000"/>
                        </a:lnSpc>
                        <a:spcAft>
                          <a:spcPts val="0"/>
                        </a:spcAft>
                      </a:pPr>
                      <a:r>
                        <a:rPr lang="uk-UA" sz="1100" b="1">
                          <a:effectLst/>
                          <a:latin typeface="Times New Roman" panose="02020603050405020304" pitchFamily="18" charset="0"/>
                          <a:ea typeface="Times New Roman" panose="02020603050405020304" pitchFamily="18" charset="0"/>
                        </a:rPr>
                        <a:t>Всього</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uk-UA" sz="1100" b="1">
                          <a:effectLst/>
                          <a:latin typeface="Times New Roman" panose="02020603050405020304" pitchFamily="18" charset="0"/>
                          <a:ea typeface="Times New Roman" panose="02020603050405020304" pitchFamily="18" charset="0"/>
                        </a:rPr>
                        <a:t>686 755 416,00</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uk-UA" sz="1100" b="1">
                          <a:effectLst/>
                          <a:latin typeface="Times New Roman" panose="02020603050405020304" pitchFamily="18" charset="0"/>
                          <a:ea typeface="Times New Roman" panose="02020603050405020304" pitchFamily="18" charset="0"/>
                        </a:rPr>
                        <a:t>100</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45790629"/>
                  </a:ext>
                </a:extLst>
              </a:tr>
              <a:tr h="199303">
                <a:tc>
                  <a:txBody>
                    <a:bodyPr/>
                    <a:lstStyle/>
                    <a:p>
                      <a:pPr>
                        <a:lnSpc>
                          <a:spcPct val="107000"/>
                        </a:lnSpc>
                        <a:spcAft>
                          <a:spcPts val="0"/>
                        </a:spcAft>
                      </a:pPr>
                      <a:r>
                        <a:rPr lang="uk-UA" sz="1100" b="1">
                          <a:effectLst/>
                          <a:latin typeface="Times New Roman" panose="02020603050405020304" pitchFamily="18" charset="0"/>
                          <a:ea typeface="Times New Roman" panose="02020603050405020304" pitchFamily="18" charset="0"/>
                        </a:rPr>
                        <a:t> </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uk-UA" sz="1100" b="1">
                          <a:effectLst/>
                          <a:latin typeface="Times New Roman" panose="02020603050405020304" pitchFamily="18" charset="0"/>
                          <a:ea typeface="Times New Roman" panose="02020603050405020304" pitchFamily="18" charset="0"/>
                        </a:rPr>
                        <a:t> </a:t>
                      </a:r>
                      <a:endParaRPr lang="ru-RU" sz="100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b="1" dirty="0">
                          <a:effectLst/>
                          <a:latin typeface="Times New Roman" panose="02020603050405020304" pitchFamily="18" charset="0"/>
                          <a:ea typeface="Times New Roman" panose="02020603050405020304" pitchFamily="18" charset="0"/>
                        </a:rPr>
                        <a:t> </a:t>
                      </a:r>
                      <a:endParaRPr lang="ru-RU" sz="1000" dirty="0">
                        <a:effectLst/>
                        <a:latin typeface="Times New Roman" panose="02020603050405020304" pitchFamily="18" charset="0"/>
                        <a:ea typeface="Times New Roman" panose="02020603050405020304" pitchFamily="18" charset="0"/>
                      </a:endParaRPr>
                    </a:p>
                  </a:txBody>
                  <a:tcPr marL="54903" marR="54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9570770"/>
                  </a:ext>
                </a:extLst>
              </a:tr>
            </a:tbl>
          </a:graphicData>
        </a:graphic>
      </p:graphicFrame>
    </p:spTree>
    <p:extLst>
      <p:ext uri="{BB962C8B-B14F-4D97-AF65-F5344CB8AC3E}">
        <p14:creationId xmlns:p14="http://schemas.microsoft.com/office/powerpoint/2010/main" val="4023523259"/>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2" name="voltage.wav"/>
          </p:stSnd>
        </p:sndAc>
      </p:transition>
    </mc:Choice>
    <mc:Fallback xmlns="">
      <p:transition spd="slow">
        <p:fade/>
        <p:sndAc>
          <p:stSnd>
            <p:snd r:embed="rId4" name="voltage.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4"/>
          <a:stretch>
            <a:fillRect/>
          </a:stretch>
        </p:blipFill>
        <p:spPr>
          <a:xfrm>
            <a:off x="0" y="0"/>
            <a:ext cx="2000000" cy="2161905"/>
          </a:xfrm>
          <a:prstGeom prst="rect">
            <a:avLst/>
          </a:prstGeom>
        </p:spPr>
      </p:pic>
      <p:sp>
        <p:nvSpPr>
          <p:cNvPr id="2" name="Заголовок 1"/>
          <p:cNvSpPr>
            <a:spLocks noGrp="1"/>
          </p:cNvSpPr>
          <p:nvPr>
            <p:ph type="title"/>
          </p:nvPr>
        </p:nvSpPr>
        <p:spPr/>
        <p:txBody>
          <a:bodyPr/>
          <a:lstStyle/>
          <a:p>
            <a:pPr algn="ctr"/>
            <a:r>
              <a:rPr lang="uk-UA" sz="3600" b="1" dirty="0" smtClean="0">
                <a:solidFill>
                  <a:schemeClr val="tx1"/>
                </a:solidFill>
              </a:rPr>
              <a:t>Державне управління</a:t>
            </a:r>
            <a:br>
              <a:rPr lang="uk-UA" sz="3600" b="1" dirty="0" smtClean="0">
                <a:solidFill>
                  <a:schemeClr val="tx1"/>
                </a:solidFill>
              </a:rPr>
            </a:br>
            <a:endParaRPr lang="ru-RU" sz="3600" b="1" dirty="0">
              <a:solidFill>
                <a:schemeClr val="tx1"/>
              </a:solidFill>
            </a:endParaRPr>
          </a:p>
        </p:txBody>
      </p:sp>
      <p:sp>
        <p:nvSpPr>
          <p:cNvPr id="3" name="Текст 2"/>
          <p:cNvSpPr>
            <a:spLocks noGrp="1"/>
          </p:cNvSpPr>
          <p:nvPr>
            <p:ph type="body" idx="1"/>
          </p:nvPr>
        </p:nvSpPr>
        <p:spPr>
          <a:xfrm>
            <a:off x="1370019" y="1371600"/>
            <a:ext cx="4649783" cy="1701798"/>
          </a:xfrm>
        </p:spPr>
        <p:txBody>
          <a:bodyPr>
            <a:normAutofit/>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Динаміка роста видатків на утримання  та реалізації програм районної ради</a:t>
            </a:r>
          </a:p>
          <a:p>
            <a:endParaRPr lang="ru-RU" dirty="0">
              <a:solidFill>
                <a:schemeClr val="tx1"/>
              </a:solidFill>
            </a:endParaRPr>
          </a:p>
        </p:txBody>
      </p:sp>
      <p:graphicFrame>
        <p:nvGraphicFramePr>
          <p:cNvPr id="9" name="Объект 8"/>
          <p:cNvGraphicFramePr>
            <a:graphicFrameLocks noGrp="1"/>
          </p:cNvGraphicFramePr>
          <p:nvPr>
            <p:ph sz="half" idx="2"/>
            <p:extLst>
              <p:ext uri="{D42A27DB-BD31-4B8C-83A1-F6EECF244321}">
                <p14:modId xmlns:p14="http://schemas.microsoft.com/office/powerpoint/2010/main" val="622934950"/>
              </p:ext>
            </p:extLst>
          </p:nvPr>
        </p:nvGraphicFramePr>
        <p:xfrm>
          <a:off x="293915" y="3073399"/>
          <a:ext cx="8033656" cy="3311071"/>
        </p:xfrm>
        <a:graphic>
          <a:graphicData uri="http://schemas.openxmlformats.org/drawingml/2006/chart">
            <c:chart xmlns:c="http://schemas.openxmlformats.org/drawingml/2006/chart" xmlns:r="http://schemas.openxmlformats.org/officeDocument/2006/relationships" r:id="rId5"/>
          </a:graphicData>
        </a:graphic>
      </p:graphicFrame>
      <p:sp>
        <p:nvSpPr>
          <p:cNvPr id="13" name="Объект 12"/>
          <p:cNvSpPr>
            <a:spLocks noGrp="1"/>
          </p:cNvSpPr>
          <p:nvPr>
            <p:ph sz="quarter" idx="4"/>
          </p:nvPr>
        </p:nvSpPr>
        <p:spPr>
          <a:xfrm>
            <a:off x="6172200" y="1540042"/>
            <a:ext cx="6019800" cy="4844427"/>
          </a:xfrm>
        </p:spPr>
        <p:txBody>
          <a:bodyPr>
            <a:normAutofit fontScale="77500" lnSpcReduction="20000"/>
          </a:bodyPr>
          <a:lstStyle/>
          <a:p>
            <a:pPr algn="just"/>
            <a:r>
              <a:rPr lang="uk-UA" sz="2600" b="1" dirty="0">
                <a:solidFill>
                  <a:schemeClr val="tx1"/>
                </a:solidFill>
                <a:latin typeface="Times New Roman" panose="02020603050405020304" pitchFamily="18" charset="0"/>
                <a:cs typeface="Times New Roman" panose="02020603050405020304" pitchFamily="18" charset="0"/>
              </a:rPr>
              <a:t>Обсяг асигнувань загального фонду по Броварській районний раді на 2019 рік прогнозується в сумі  </a:t>
            </a:r>
            <a:r>
              <a:rPr lang="uk-UA" sz="2600" b="1" dirty="0" smtClean="0">
                <a:solidFill>
                  <a:schemeClr val="tx1"/>
                </a:solidFill>
                <a:latin typeface="Times New Roman" panose="02020603050405020304" pitchFamily="18" charset="0"/>
                <a:cs typeface="Times New Roman" panose="02020603050405020304" pitchFamily="18" charset="0"/>
              </a:rPr>
              <a:t>3966,209 </a:t>
            </a:r>
            <a:r>
              <a:rPr lang="uk-UA" sz="2600" b="1" dirty="0" err="1">
                <a:solidFill>
                  <a:schemeClr val="tx1"/>
                </a:solidFill>
                <a:latin typeface="Times New Roman" panose="02020603050405020304" pitchFamily="18" charset="0"/>
                <a:cs typeface="Times New Roman" panose="02020603050405020304" pitchFamily="18" charset="0"/>
              </a:rPr>
              <a:t>тис.грн</a:t>
            </a:r>
            <a:r>
              <a:rPr lang="uk-UA" sz="2600" b="1" dirty="0">
                <a:solidFill>
                  <a:schemeClr val="tx1"/>
                </a:solidFill>
                <a:latin typeface="Times New Roman" panose="02020603050405020304" pitchFamily="18" charset="0"/>
                <a:cs typeface="Times New Roman" panose="02020603050405020304" pitchFamily="18" charset="0"/>
              </a:rPr>
              <a:t>. на утримання виконавчого апарату районної ради, в т. числі на заробітну плата та нарахування на заробітну плату 3712,309 </a:t>
            </a:r>
            <a:r>
              <a:rPr lang="uk-UA" sz="2600" b="1" dirty="0" err="1">
                <a:solidFill>
                  <a:schemeClr val="tx1"/>
                </a:solidFill>
                <a:latin typeface="Times New Roman" panose="02020603050405020304" pitchFamily="18" charset="0"/>
                <a:cs typeface="Times New Roman" panose="02020603050405020304" pitchFamily="18" charset="0"/>
              </a:rPr>
              <a:t>тис.грн</a:t>
            </a:r>
            <a:r>
              <a:rPr lang="uk-UA" sz="2600" b="1" dirty="0">
                <a:solidFill>
                  <a:schemeClr val="tx1"/>
                </a:solidFill>
                <a:latin typeface="Times New Roman" panose="02020603050405020304" pitchFamily="18" charset="0"/>
                <a:cs typeface="Times New Roman" panose="02020603050405020304" pitchFamily="18" charset="0"/>
              </a:rPr>
              <a:t>, енергоносії 103,8 </a:t>
            </a:r>
            <a:r>
              <a:rPr lang="uk-UA" sz="2600" b="1" dirty="0" err="1">
                <a:solidFill>
                  <a:schemeClr val="tx1"/>
                </a:solidFill>
                <a:latin typeface="Times New Roman" panose="02020603050405020304" pitchFamily="18" charset="0"/>
                <a:cs typeface="Times New Roman" panose="02020603050405020304" pitchFamily="18" charset="0"/>
              </a:rPr>
              <a:t>тис.грн</a:t>
            </a:r>
            <a:r>
              <a:rPr lang="uk-UA" sz="2600" b="1" dirty="0">
                <a:solidFill>
                  <a:schemeClr val="tx1"/>
                </a:solidFill>
                <a:latin typeface="Times New Roman" panose="02020603050405020304" pitchFamily="18" charset="0"/>
                <a:cs typeface="Times New Roman" panose="02020603050405020304" pitchFamily="18" charset="0"/>
              </a:rPr>
              <a:t>.</a:t>
            </a:r>
            <a:endParaRPr lang="ru-RU" sz="2600" b="1" dirty="0">
              <a:solidFill>
                <a:schemeClr val="tx1"/>
              </a:solidFill>
              <a:latin typeface="Times New Roman" panose="02020603050405020304" pitchFamily="18" charset="0"/>
              <a:cs typeface="Times New Roman" panose="02020603050405020304" pitchFamily="18" charset="0"/>
            </a:endParaRPr>
          </a:p>
          <a:p>
            <a:pPr algn="just"/>
            <a:r>
              <a:rPr lang="uk-UA" sz="2600" b="1" dirty="0">
                <a:solidFill>
                  <a:schemeClr val="tx1"/>
                </a:solidFill>
                <a:latin typeface="Times New Roman" panose="02020603050405020304" pitchFamily="18" charset="0"/>
                <a:cs typeface="Times New Roman" panose="02020603050405020304" pitchFamily="18" charset="0"/>
              </a:rPr>
              <a:t>На реалізацію «Програми підтримки розвитку засобів масової інформації та інформування населення </a:t>
            </a:r>
            <a:r>
              <a:rPr lang="uk-UA" sz="2600" b="1" dirty="0" err="1">
                <a:solidFill>
                  <a:schemeClr val="tx1"/>
                </a:solidFill>
                <a:latin typeface="Times New Roman" panose="02020603050405020304" pitchFamily="18" charset="0"/>
                <a:cs typeface="Times New Roman" panose="02020603050405020304" pitchFamily="18" charset="0"/>
              </a:rPr>
              <a:t>Броварщини</a:t>
            </a:r>
            <a:r>
              <a:rPr lang="uk-UA" sz="2600" b="1" dirty="0">
                <a:solidFill>
                  <a:schemeClr val="tx1"/>
                </a:solidFill>
                <a:latin typeface="Times New Roman" panose="02020603050405020304" pitchFamily="18" charset="0"/>
                <a:cs typeface="Times New Roman" panose="02020603050405020304" pitchFamily="18" charset="0"/>
              </a:rPr>
              <a:t> на 2019 рік» передбачено 200,0 </a:t>
            </a:r>
            <a:r>
              <a:rPr lang="uk-UA" sz="2600" b="1" dirty="0" err="1">
                <a:solidFill>
                  <a:schemeClr val="tx1"/>
                </a:solidFill>
                <a:latin typeface="Times New Roman" panose="02020603050405020304" pitchFamily="18" charset="0"/>
                <a:cs typeface="Times New Roman" panose="02020603050405020304" pitchFamily="18" charset="0"/>
              </a:rPr>
              <a:t>тис.грн</a:t>
            </a:r>
            <a:r>
              <a:rPr lang="uk-UA" sz="2600" b="1" dirty="0">
                <a:solidFill>
                  <a:schemeClr val="tx1"/>
                </a:solidFill>
                <a:latin typeface="Times New Roman" panose="02020603050405020304" pitchFamily="18" charset="0"/>
                <a:cs typeface="Times New Roman" panose="02020603050405020304" pitchFamily="18" charset="0"/>
              </a:rPr>
              <a:t>. </a:t>
            </a:r>
            <a:endParaRPr lang="ru-RU" sz="2600" b="1" dirty="0">
              <a:solidFill>
                <a:schemeClr val="tx1"/>
              </a:solidFill>
              <a:latin typeface="Times New Roman" panose="02020603050405020304" pitchFamily="18" charset="0"/>
              <a:cs typeface="Times New Roman" panose="02020603050405020304" pitchFamily="18" charset="0"/>
            </a:endParaRPr>
          </a:p>
          <a:p>
            <a:pPr algn="just"/>
            <a:r>
              <a:rPr lang="uk-UA" sz="2600" b="1" dirty="0">
                <a:solidFill>
                  <a:schemeClr val="tx1"/>
                </a:solidFill>
                <a:latin typeface="Times New Roman" panose="02020603050405020304" pitchFamily="18" charset="0"/>
                <a:cs typeface="Times New Roman" panose="02020603050405020304" pitchFamily="18" charset="0"/>
              </a:rPr>
              <a:t>На реалізацію «Програми відзначення та вшанування окремих працівників, трудових колективів, які досягли високого професіоналізму і визначних успіхів у державній, виробничій, творчій та інших сферах діяльності на 2019-2020 роки» передбачено кошти в сумі 250,0 </a:t>
            </a:r>
            <a:r>
              <a:rPr lang="uk-UA" sz="2600" b="1" dirty="0" err="1">
                <a:solidFill>
                  <a:schemeClr val="tx1"/>
                </a:solidFill>
                <a:latin typeface="Times New Roman" panose="02020603050405020304" pitchFamily="18" charset="0"/>
                <a:cs typeface="Times New Roman" panose="02020603050405020304" pitchFamily="18" charset="0"/>
              </a:rPr>
              <a:t>тис.грн</a:t>
            </a:r>
            <a:r>
              <a:rPr lang="uk-UA" sz="2600" b="1" dirty="0">
                <a:solidFill>
                  <a:schemeClr val="tx1"/>
                </a:solidFill>
                <a:latin typeface="Times New Roman" panose="02020603050405020304" pitchFamily="18" charset="0"/>
                <a:cs typeface="Times New Roman" panose="02020603050405020304" pitchFamily="18" charset="0"/>
              </a:rPr>
              <a:t>.</a:t>
            </a:r>
            <a:endParaRPr lang="ru-RU" sz="2600" b="1" dirty="0">
              <a:solidFill>
                <a:schemeClr val="tx1"/>
              </a:solidFill>
              <a:latin typeface="Times New Roman" panose="02020603050405020304" pitchFamily="18" charset="0"/>
              <a:cs typeface="Times New Roman" panose="02020603050405020304" pitchFamily="18" charset="0"/>
            </a:endParaRPr>
          </a:p>
          <a:p>
            <a:endParaRPr lang="ru-RU" dirty="0">
              <a:solidFill>
                <a:schemeClr val="tx1"/>
              </a:solidFill>
            </a:endParaRPr>
          </a:p>
        </p:txBody>
      </p:sp>
    </p:spTree>
    <p:custDataLst>
      <p:tags r:id="rId1"/>
    </p:custDataLst>
    <p:extLst>
      <p:ext uri="{BB962C8B-B14F-4D97-AF65-F5344CB8AC3E}">
        <p14:creationId xmlns:p14="http://schemas.microsoft.com/office/powerpoint/2010/main" val="1985098643"/>
      </p:ext>
    </p:extLst>
  </p:cSld>
  <p:clrMapOvr>
    <a:masterClrMapping/>
  </p:clrMapOvr>
  <p:transition spd="slow">
    <p:comb/>
    <p:sndAc>
      <p:stSnd>
        <p:snd r:embed="rId3"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wipe(down)">
                                      <p:cBhvr>
                                        <p:cTn id="11" dur="580">
                                          <p:stCondLst>
                                            <p:cond delay="0"/>
                                          </p:stCondLst>
                                        </p:cTn>
                                        <p:tgtEl>
                                          <p:spTgt spid="13">
                                            <p:txEl>
                                              <p:pRg st="0" end="0"/>
                                            </p:txEl>
                                          </p:spTgt>
                                        </p:tgtEl>
                                      </p:cBhvr>
                                    </p:animEffect>
                                    <p:anim calcmode="lin" valueType="num">
                                      <p:cBhvr>
                                        <p:cTn id="12" dur="1822" tmFilter="0,0; 0.14,0.36; 0.43,0.73; 0.71,0.91; 1.0,1.0">
                                          <p:stCondLst>
                                            <p:cond delay="0"/>
                                          </p:stCondLst>
                                        </p:cTn>
                                        <p:tgtEl>
                                          <p:spTgt spid="13">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3">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3">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3">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3">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13">
                                            <p:txEl>
                                              <p:pRg st="0" end="0"/>
                                            </p:txEl>
                                          </p:spTgt>
                                        </p:tgtEl>
                                      </p:cBhvr>
                                      <p:to x="100000" y="60000"/>
                                    </p:animScale>
                                    <p:animScale>
                                      <p:cBhvr>
                                        <p:cTn id="18" dur="166" decel="50000">
                                          <p:stCondLst>
                                            <p:cond delay="676"/>
                                          </p:stCondLst>
                                        </p:cTn>
                                        <p:tgtEl>
                                          <p:spTgt spid="13">
                                            <p:txEl>
                                              <p:pRg st="0" end="0"/>
                                            </p:txEl>
                                          </p:spTgt>
                                        </p:tgtEl>
                                      </p:cBhvr>
                                      <p:to x="100000" y="100000"/>
                                    </p:animScale>
                                    <p:animScale>
                                      <p:cBhvr>
                                        <p:cTn id="19" dur="26">
                                          <p:stCondLst>
                                            <p:cond delay="1312"/>
                                          </p:stCondLst>
                                        </p:cTn>
                                        <p:tgtEl>
                                          <p:spTgt spid="13">
                                            <p:txEl>
                                              <p:pRg st="0" end="0"/>
                                            </p:txEl>
                                          </p:spTgt>
                                        </p:tgtEl>
                                      </p:cBhvr>
                                      <p:to x="100000" y="80000"/>
                                    </p:animScale>
                                    <p:animScale>
                                      <p:cBhvr>
                                        <p:cTn id="20" dur="166" decel="50000">
                                          <p:stCondLst>
                                            <p:cond delay="1338"/>
                                          </p:stCondLst>
                                        </p:cTn>
                                        <p:tgtEl>
                                          <p:spTgt spid="13">
                                            <p:txEl>
                                              <p:pRg st="0" end="0"/>
                                            </p:txEl>
                                          </p:spTgt>
                                        </p:tgtEl>
                                      </p:cBhvr>
                                      <p:to x="100000" y="100000"/>
                                    </p:animScale>
                                    <p:animScale>
                                      <p:cBhvr>
                                        <p:cTn id="21" dur="26">
                                          <p:stCondLst>
                                            <p:cond delay="1642"/>
                                          </p:stCondLst>
                                        </p:cTn>
                                        <p:tgtEl>
                                          <p:spTgt spid="13">
                                            <p:txEl>
                                              <p:pRg st="0" end="0"/>
                                            </p:txEl>
                                          </p:spTgt>
                                        </p:tgtEl>
                                      </p:cBhvr>
                                      <p:to x="100000" y="90000"/>
                                    </p:animScale>
                                    <p:animScale>
                                      <p:cBhvr>
                                        <p:cTn id="22" dur="166" decel="50000">
                                          <p:stCondLst>
                                            <p:cond delay="1668"/>
                                          </p:stCondLst>
                                        </p:cTn>
                                        <p:tgtEl>
                                          <p:spTgt spid="13">
                                            <p:txEl>
                                              <p:pRg st="0" end="0"/>
                                            </p:txEl>
                                          </p:spTgt>
                                        </p:tgtEl>
                                      </p:cBhvr>
                                      <p:to x="100000" y="100000"/>
                                    </p:animScale>
                                    <p:animScale>
                                      <p:cBhvr>
                                        <p:cTn id="23" dur="26">
                                          <p:stCondLst>
                                            <p:cond delay="1808"/>
                                          </p:stCondLst>
                                        </p:cTn>
                                        <p:tgtEl>
                                          <p:spTgt spid="13">
                                            <p:txEl>
                                              <p:pRg st="0" end="0"/>
                                            </p:txEl>
                                          </p:spTgt>
                                        </p:tgtEl>
                                      </p:cBhvr>
                                      <p:to x="100000" y="95000"/>
                                    </p:animScale>
                                    <p:animScale>
                                      <p:cBhvr>
                                        <p:cTn id="24" dur="166" decel="50000">
                                          <p:stCondLst>
                                            <p:cond delay="1834"/>
                                          </p:stCondLst>
                                        </p:cTn>
                                        <p:tgtEl>
                                          <p:spTgt spid="13">
                                            <p:txEl>
                                              <p:pRg st="0" end="0"/>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wipe(down)">
                                      <p:cBhvr>
                                        <p:cTn id="29" dur="580">
                                          <p:stCondLst>
                                            <p:cond delay="0"/>
                                          </p:stCondLst>
                                        </p:cTn>
                                        <p:tgtEl>
                                          <p:spTgt spid="13">
                                            <p:txEl>
                                              <p:pRg st="1" end="1"/>
                                            </p:txEl>
                                          </p:spTgt>
                                        </p:tgtEl>
                                      </p:cBhvr>
                                    </p:animEffect>
                                    <p:anim calcmode="lin" valueType="num">
                                      <p:cBhvr>
                                        <p:cTn id="30" dur="1822" tmFilter="0,0; 0.14,0.36; 0.43,0.73; 0.71,0.91; 1.0,1.0">
                                          <p:stCondLst>
                                            <p:cond delay="0"/>
                                          </p:stCondLst>
                                        </p:cTn>
                                        <p:tgtEl>
                                          <p:spTgt spid="13">
                                            <p:txEl>
                                              <p:pRg st="1" end="1"/>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3">
                                            <p:txEl>
                                              <p:pRg st="1" end="1"/>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3">
                                            <p:txEl>
                                              <p:pRg st="1" end="1"/>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3">
                                            <p:txEl>
                                              <p:pRg st="1" end="1"/>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3">
                                            <p:txEl>
                                              <p:pRg st="1" end="1"/>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13">
                                            <p:txEl>
                                              <p:pRg st="1" end="1"/>
                                            </p:txEl>
                                          </p:spTgt>
                                        </p:tgtEl>
                                      </p:cBhvr>
                                      <p:to x="100000" y="60000"/>
                                    </p:animScale>
                                    <p:animScale>
                                      <p:cBhvr>
                                        <p:cTn id="36" dur="166" decel="50000">
                                          <p:stCondLst>
                                            <p:cond delay="676"/>
                                          </p:stCondLst>
                                        </p:cTn>
                                        <p:tgtEl>
                                          <p:spTgt spid="13">
                                            <p:txEl>
                                              <p:pRg st="1" end="1"/>
                                            </p:txEl>
                                          </p:spTgt>
                                        </p:tgtEl>
                                      </p:cBhvr>
                                      <p:to x="100000" y="100000"/>
                                    </p:animScale>
                                    <p:animScale>
                                      <p:cBhvr>
                                        <p:cTn id="37" dur="26">
                                          <p:stCondLst>
                                            <p:cond delay="1312"/>
                                          </p:stCondLst>
                                        </p:cTn>
                                        <p:tgtEl>
                                          <p:spTgt spid="13">
                                            <p:txEl>
                                              <p:pRg st="1" end="1"/>
                                            </p:txEl>
                                          </p:spTgt>
                                        </p:tgtEl>
                                      </p:cBhvr>
                                      <p:to x="100000" y="80000"/>
                                    </p:animScale>
                                    <p:animScale>
                                      <p:cBhvr>
                                        <p:cTn id="38" dur="166" decel="50000">
                                          <p:stCondLst>
                                            <p:cond delay="1338"/>
                                          </p:stCondLst>
                                        </p:cTn>
                                        <p:tgtEl>
                                          <p:spTgt spid="13">
                                            <p:txEl>
                                              <p:pRg st="1" end="1"/>
                                            </p:txEl>
                                          </p:spTgt>
                                        </p:tgtEl>
                                      </p:cBhvr>
                                      <p:to x="100000" y="100000"/>
                                    </p:animScale>
                                    <p:animScale>
                                      <p:cBhvr>
                                        <p:cTn id="39" dur="26">
                                          <p:stCondLst>
                                            <p:cond delay="1642"/>
                                          </p:stCondLst>
                                        </p:cTn>
                                        <p:tgtEl>
                                          <p:spTgt spid="13">
                                            <p:txEl>
                                              <p:pRg st="1" end="1"/>
                                            </p:txEl>
                                          </p:spTgt>
                                        </p:tgtEl>
                                      </p:cBhvr>
                                      <p:to x="100000" y="90000"/>
                                    </p:animScale>
                                    <p:animScale>
                                      <p:cBhvr>
                                        <p:cTn id="40" dur="166" decel="50000">
                                          <p:stCondLst>
                                            <p:cond delay="1668"/>
                                          </p:stCondLst>
                                        </p:cTn>
                                        <p:tgtEl>
                                          <p:spTgt spid="13">
                                            <p:txEl>
                                              <p:pRg st="1" end="1"/>
                                            </p:txEl>
                                          </p:spTgt>
                                        </p:tgtEl>
                                      </p:cBhvr>
                                      <p:to x="100000" y="100000"/>
                                    </p:animScale>
                                    <p:animScale>
                                      <p:cBhvr>
                                        <p:cTn id="41" dur="26">
                                          <p:stCondLst>
                                            <p:cond delay="1808"/>
                                          </p:stCondLst>
                                        </p:cTn>
                                        <p:tgtEl>
                                          <p:spTgt spid="13">
                                            <p:txEl>
                                              <p:pRg st="1" end="1"/>
                                            </p:txEl>
                                          </p:spTgt>
                                        </p:tgtEl>
                                      </p:cBhvr>
                                      <p:to x="100000" y="95000"/>
                                    </p:animScale>
                                    <p:animScale>
                                      <p:cBhvr>
                                        <p:cTn id="42" dur="166" decel="50000">
                                          <p:stCondLst>
                                            <p:cond delay="1834"/>
                                          </p:stCondLst>
                                        </p:cTn>
                                        <p:tgtEl>
                                          <p:spTgt spid="13">
                                            <p:txEl>
                                              <p:pRg st="1" end="1"/>
                                            </p:txEl>
                                          </p:spTgt>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13">
                                            <p:txEl>
                                              <p:pRg st="2" end="2"/>
                                            </p:txEl>
                                          </p:spTgt>
                                        </p:tgtEl>
                                        <p:attrNameLst>
                                          <p:attrName>style.visibility</p:attrName>
                                        </p:attrNameLst>
                                      </p:cBhvr>
                                      <p:to>
                                        <p:strVal val="visible"/>
                                      </p:to>
                                    </p:set>
                                    <p:animEffect transition="in" filter="wipe(down)">
                                      <p:cBhvr>
                                        <p:cTn id="47" dur="580">
                                          <p:stCondLst>
                                            <p:cond delay="0"/>
                                          </p:stCondLst>
                                        </p:cTn>
                                        <p:tgtEl>
                                          <p:spTgt spid="13">
                                            <p:txEl>
                                              <p:pRg st="2" end="2"/>
                                            </p:txEl>
                                          </p:spTgt>
                                        </p:tgtEl>
                                      </p:cBhvr>
                                    </p:animEffect>
                                    <p:anim calcmode="lin" valueType="num">
                                      <p:cBhvr>
                                        <p:cTn id="48" dur="1822" tmFilter="0,0; 0.14,0.36; 0.43,0.73; 0.71,0.91; 1.0,1.0">
                                          <p:stCondLst>
                                            <p:cond delay="0"/>
                                          </p:stCondLst>
                                        </p:cTn>
                                        <p:tgtEl>
                                          <p:spTgt spid="13">
                                            <p:txEl>
                                              <p:pRg st="2" end="2"/>
                                            </p:txEl>
                                          </p:spTgt>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3">
                                            <p:txEl>
                                              <p:pRg st="2" end="2"/>
                                            </p:txEl>
                                          </p:spTgt>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3">
                                            <p:txEl>
                                              <p:pRg st="2" end="2"/>
                                            </p:txEl>
                                          </p:spTgt>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3">
                                            <p:txEl>
                                              <p:pRg st="2" end="2"/>
                                            </p:txEl>
                                          </p:spTgt>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3">
                                            <p:txEl>
                                              <p:pRg st="2" end="2"/>
                                            </p:txEl>
                                          </p:spTgt>
                                        </p:tgtEl>
                                        <p:attrNameLst>
                                          <p:attrName>ppt_y</p:attrName>
                                        </p:attrNameLst>
                                      </p:cBhvr>
                                      <p:tavLst>
                                        <p:tav tm="0" fmla="#ppt_y-sin(pi*$)/81">
                                          <p:val>
                                            <p:fltVal val="0"/>
                                          </p:val>
                                        </p:tav>
                                        <p:tav tm="100000">
                                          <p:val>
                                            <p:fltVal val="1"/>
                                          </p:val>
                                        </p:tav>
                                      </p:tavLst>
                                    </p:anim>
                                    <p:animScale>
                                      <p:cBhvr>
                                        <p:cTn id="53" dur="26">
                                          <p:stCondLst>
                                            <p:cond delay="650"/>
                                          </p:stCondLst>
                                        </p:cTn>
                                        <p:tgtEl>
                                          <p:spTgt spid="13">
                                            <p:txEl>
                                              <p:pRg st="2" end="2"/>
                                            </p:txEl>
                                          </p:spTgt>
                                        </p:tgtEl>
                                      </p:cBhvr>
                                      <p:to x="100000" y="60000"/>
                                    </p:animScale>
                                    <p:animScale>
                                      <p:cBhvr>
                                        <p:cTn id="54" dur="166" decel="50000">
                                          <p:stCondLst>
                                            <p:cond delay="676"/>
                                          </p:stCondLst>
                                        </p:cTn>
                                        <p:tgtEl>
                                          <p:spTgt spid="13">
                                            <p:txEl>
                                              <p:pRg st="2" end="2"/>
                                            </p:txEl>
                                          </p:spTgt>
                                        </p:tgtEl>
                                      </p:cBhvr>
                                      <p:to x="100000" y="100000"/>
                                    </p:animScale>
                                    <p:animScale>
                                      <p:cBhvr>
                                        <p:cTn id="55" dur="26">
                                          <p:stCondLst>
                                            <p:cond delay="1312"/>
                                          </p:stCondLst>
                                        </p:cTn>
                                        <p:tgtEl>
                                          <p:spTgt spid="13">
                                            <p:txEl>
                                              <p:pRg st="2" end="2"/>
                                            </p:txEl>
                                          </p:spTgt>
                                        </p:tgtEl>
                                      </p:cBhvr>
                                      <p:to x="100000" y="80000"/>
                                    </p:animScale>
                                    <p:animScale>
                                      <p:cBhvr>
                                        <p:cTn id="56" dur="166" decel="50000">
                                          <p:stCondLst>
                                            <p:cond delay="1338"/>
                                          </p:stCondLst>
                                        </p:cTn>
                                        <p:tgtEl>
                                          <p:spTgt spid="13">
                                            <p:txEl>
                                              <p:pRg st="2" end="2"/>
                                            </p:txEl>
                                          </p:spTgt>
                                        </p:tgtEl>
                                      </p:cBhvr>
                                      <p:to x="100000" y="100000"/>
                                    </p:animScale>
                                    <p:animScale>
                                      <p:cBhvr>
                                        <p:cTn id="57" dur="26">
                                          <p:stCondLst>
                                            <p:cond delay="1642"/>
                                          </p:stCondLst>
                                        </p:cTn>
                                        <p:tgtEl>
                                          <p:spTgt spid="13">
                                            <p:txEl>
                                              <p:pRg st="2" end="2"/>
                                            </p:txEl>
                                          </p:spTgt>
                                        </p:tgtEl>
                                      </p:cBhvr>
                                      <p:to x="100000" y="90000"/>
                                    </p:animScale>
                                    <p:animScale>
                                      <p:cBhvr>
                                        <p:cTn id="58" dur="166" decel="50000">
                                          <p:stCondLst>
                                            <p:cond delay="1668"/>
                                          </p:stCondLst>
                                        </p:cTn>
                                        <p:tgtEl>
                                          <p:spTgt spid="13">
                                            <p:txEl>
                                              <p:pRg st="2" end="2"/>
                                            </p:txEl>
                                          </p:spTgt>
                                        </p:tgtEl>
                                      </p:cBhvr>
                                      <p:to x="100000" y="100000"/>
                                    </p:animScale>
                                    <p:animScale>
                                      <p:cBhvr>
                                        <p:cTn id="59" dur="26">
                                          <p:stCondLst>
                                            <p:cond delay="1808"/>
                                          </p:stCondLst>
                                        </p:cTn>
                                        <p:tgtEl>
                                          <p:spTgt spid="13">
                                            <p:txEl>
                                              <p:pRg st="2" end="2"/>
                                            </p:txEl>
                                          </p:spTgt>
                                        </p:tgtEl>
                                      </p:cBhvr>
                                      <p:to x="100000" y="95000"/>
                                    </p:animScale>
                                    <p:animScale>
                                      <p:cBhvr>
                                        <p:cTn id="60" dur="166" decel="50000">
                                          <p:stCondLst>
                                            <p:cond delay="1834"/>
                                          </p:stCondLst>
                                        </p:cTn>
                                        <p:tgtEl>
                                          <p:spTgt spid="1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a:solidFill>
                  <a:prstClr val="black"/>
                </a:solidFill>
              </a:rPr>
              <a:t>Державне управління</a:t>
            </a:r>
            <a:br>
              <a:rPr lang="uk-UA" b="1" dirty="0">
                <a:solidFill>
                  <a:prstClr val="black"/>
                </a:solidFill>
              </a:rPr>
            </a:br>
            <a:endParaRPr lang="ru-RU" dirty="0"/>
          </a:p>
        </p:txBody>
      </p:sp>
      <p:pic>
        <p:nvPicPr>
          <p:cNvPr id="4" name="Объект 3"/>
          <p:cNvPicPr>
            <a:picLocks noGrp="1" noChangeAspect="1"/>
          </p:cNvPicPr>
          <p:nvPr>
            <p:ph idx="1"/>
          </p:nvPr>
        </p:nvPicPr>
        <p:blipFill>
          <a:blip r:embed="rId4"/>
          <a:stretch>
            <a:fillRect/>
          </a:stretch>
        </p:blipFill>
        <p:spPr>
          <a:xfrm>
            <a:off x="489857" y="1117601"/>
            <a:ext cx="11397343" cy="5267236"/>
          </a:xfrm>
          <a:prstGeom prst="rect">
            <a:avLst/>
          </a:prstGeom>
        </p:spPr>
      </p:pic>
      <p:sp>
        <p:nvSpPr>
          <p:cNvPr id="5" name="Прямоугольник 4"/>
          <p:cNvSpPr/>
          <p:nvPr/>
        </p:nvSpPr>
        <p:spPr>
          <a:xfrm>
            <a:off x="1257300" y="2828836"/>
            <a:ext cx="10629900" cy="2062103"/>
          </a:xfrm>
          <a:prstGeom prst="rect">
            <a:avLst/>
          </a:prstGeom>
        </p:spPr>
        <p:txBody>
          <a:bodyPr wrap="square">
            <a:spAutoFit/>
          </a:bodyPr>
          <a:lstStyle/>
          <a:p>
            <a:pPr algn="ctr"/>
            <a:r>
              <a:rPr lang="ru-RU" sz="3200" b="1" dirty="0" err="1">
                <a:latin typeface="Times New Roman" panose="02020603050405020304" pitchFamily="18" charset="0"/>
                <a:cs typeface="Times New Roman" panose="02020603050405020304" pitchFamily="18" charset="0"/>
              </a:rPr>
              <a:t>Виділені</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кошти</a:t>
            </a:r>
            <a:r>
              <a:rPr lang="ru-RU" sz="3200" b="1" dirty="0">
                <a:latin typeface="Times New Roman" panose="02020603050405020304" pitchFamily="18" charset="0"/>
                <a:cs typeface="Times New Roman" panose="02020603050405020304" pitchFamily="18" charset="0"/>
              </a:rPr>
              <a:t> по </a:t>
            </a:r>
            <a:r>
              <a:rPr lang="ru-RU" sz="3200" b="1" dirty="0" err="1">
                <a:latin typeface="Times New Roman" panose="02020603050405020304" pitchFamily="18" charset="0"/>
                <a:cs typeface="Times New Roman" panose="02020603050405020304" pitchFamily="18" charset="0"/>
              </a:rPr>
              <a:t>спеціальному</a:t>
            </a:r>
            <a:r>
              <a:rPr lang="ru-RU" sz="3200" b="1" dirty="0">
                <a:latin typeface="Times New Roman" panose="02020603050405020304" pitchFamily="18" charset="0"/>
                <a:cs typeface="Times New Roman" panose="02020603050405020304" pitchFamily="18" charset="0"/>
              </a:rPr>
              <a:t> фонду на </a:t>
            </a:r>
            <a:r>
              <a:rPr lang="ru-RU" sz="3200" b="1" dirty="0" err="1">
                <a:latin typeface="Times New Roman" panose="02020603050405020304" pitchFamily="18" charset="0"/>
                <a:cs typeface="Times New Roman" panose="02020603050405020304" pitchFamily="18" charset="0"/>
              </a:rPr>
              <a:t>об’єкт</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комунальної</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власності</a:t>
            </a:r>
            <a:r>
              <a:rPr lang="ru-RU" sz="3200" b="1" dirty="0">
                <a:latin typeface="Times New Roman" panose="02020603050405020304" pitchFamily="18" charset="0"/>
                <a:cs typeface="Times New Roman" panose="02020603050405020304" pitchFamily="18" charset="0"/>
              </a:rPr>
              <a:t> «</a:t>
            </a:r>
            <a:r>
              <a:rPr lang="ru-RU" sz="3200" b="1" dirty="0" err="1" smtClean="0">
                <a:latin typeface="Times New Roman" panose="02020603050405020304" pitchFamily="18" charset="0"/>
                <a:cs typeface="Times New Roman" panose="02020603050405020304" pitchFamily="18" charset="0"/>
              </a:rPr>
              <a:t>Реконструкція</a:t>
            </a:r>
            <a:r>
              <a:rPr lang="ru-RU" sz="3200" b="1" dirty="0" smtClean="0">
                <a:latin typeface="Times New Roman" panose="02020603050405020304" pitchFamily="18" charset="0"/>
                <a:cs typeface="Times New Roman" panose="02020603050405020304" pitchFamily="18" charset="0"/>
              </a:rPr>
              <a:t> з </a:t>
            </a:r>
            <a:r>
              <a:rPr lang="ru-RU" sz="3200" b="1" dirty="0" err="1" smtClean="0">
                <a:latin typeface="Times New Roman" panose="02020603050405020304" pitchFamily="18" charset="0"/>
                <a:cs typeface="Times New Roman" panose="02020603050405020304" pitchFamily="18" charset="0"/>
              </a:rPr>
              <a:t>розширенням</a:t>
            </a:r>
            <a:r>
              <a:rPr lang="ru-RU" sz="3200" b="1" dirty="0" smtClean="0">
                <a:latin typeface="Times New Roman" panose="02020603050405020304" pitchFamily="18" charset="0"/>
                <a:cs typeface="Times New Roman" panose="02020603050405020304" pitchFamily="18" charset="0"/>
              </a:rPr>
              <a:t>  </a:t>
            </a:r>
            <a:r>
              <a:rPr lang="ru-RU" sz="3200" b="1" dirty="0" err="1" smtClean="0">
                <a:latin typeface="Times New Roman" panose="02020603050405020304" pitchFamily="18" charset="0"/>
                <a:cs typeface="Times New Roman" panose="02020603050405020304" pitchFamily="18" charset="0"/>
              </a:rPr>
              <a:t>адміністративної</a:t>
            </a:r>
            <a:r>
              <a:rPr lang="ru-RU" sz="3200" b="1" dirty="0" smtClean="0">
                <a:latin typeface="Times New Roman" panose="02020603050405020304" pitchFamily="18" charset="0"/>
                <a:cs typeface="Times New Roman" panose="02020603050405020304" pitchFamily="18" charset="0"/>
              </a:rPr>
              <a:t> </a:t>
            </a:r>
            <a:r>
              <a:rPr lang="ru-RU" sz="3200" b="1" dirty="0" err="1" smtClean="0">
                <a:latin typeface="Times New Roman" panose="02020603050405020304" pitchFamily="18" charset="0"/>
                <a:cs typeface="Times New Roman" panose="02020603050405020304" pitchFamily="18" charset="0"/>
              </a:rPr>
              <a:t>будівлі</a:t>
            </a:r>
            <a:r>
              <a:rPr lang="ru-RU" sz="3200" b="1" dirty="0" smtClean="0">
                <a:latin typeface="Times New Roman" panose="02020603050405020304" pitchFamily="18" charset="0"/>
                <a:cs typeface="Times New Roman" panose="02020603050405020304" pitchFamily="18" charset="0"/>
              </a:rPr>
              <a:t> </a:t>
            </a:r>
            <a:r>
              <a:rPr lang="ru-RU" sz="3200" b="1" dirty="0">
                <a:latin typeface="Times New Roman" panose="02020603050405020304" pitchFamily="18" charset="0"/>
                <a:cs typeface="Times New Roman" panose="02020603050405020304" pitchFamily="18" charset="0"/>
              </a:rPr>
              <a:t>за </a:t>
            </a:r>
            <a:r>
              <a:rPr lang="ru-RU" sz="3200" b="1" dirty="0" err="1" smtClean="0">
                <a:latin typeface="Times New Roman" panose="02020603050405020304" pitchFamily="18" charset="0"/>
                <a:cs typeface="Times New Roman" panose="02020603050405020304" pitchFamily="18" charset="0"/>
              </a:rPr>
              <a:t>адресою</a:t>
            </a:r>
            <a:r>
              <a:rPr lang="ru-RU" sz="3200" b="1" dirty="0" smtClean="0">
                <a:latin typeface="Times New Roman" panose="02020603050405020304" pitchFamily="18" charset="0"/>
                <a:cs typeface="Times New Roman" panose="02020603050405020304" pitchFamily="18" charset="0"/>
              </a:rPr>
              <a:t>: </a:t>
            </a:r>
            <a:r>
              <a:rPr lang="ru-RU" sz="3200" b="1" dirty="0" err="1" smtClean="0">
                <a:latin typeface="Times New Roman" panose="02020603050405020304" pitchFamily="18" charset="0"/>
                <a:cs typeface="Times New Roman" panose="02020603050405020304" pitchFamily="18" charset="0"/>
              </a:rPr>
              <a:t>Київська</a:t>
            </a:r>
            <a:r>
              <a:rPr lang="ru-RU" sz="3200" b="1" dirty="0" smtClean="0">
                <a:latin typeface="Times New Roman" panose="02020603050405020304" pitchFamily="18" charset="0"/>
                <a:cs typeface="Times New Roman" panose="02020603050405020304" pitchFamily="18" charset="0"/>
              </a:rPr>
              <a:t> область </a:t>
            </a:r>
            <a:r>
              <a:rPr lang="ru-RU" sz="3200" b="1" dirty="0">
                <a:latin typeface="Times New Roman" panose="02020603050405020304" pitchFamily="18" charset="0"/>
                <a:cs typeface="Times New Roman" panose="02020603050405020304" pitchFamily="18" charset="0"/>
              </a:rPr>
              <a:t>м. </a:t>
            </a:r>
            <a:r>
              <a:rPr lang="ru-RU" sz="3200" b="1" dirty="0" err="1">
                <a:latin typeface="Times New Roman" panose="02020603050405020304" pitchFamily="18" charset="0"/>
                <a:cs typeface="Times New Roman" panose="02020603050405020304" pitchFamily="18" charset="0"/>
              </a:rPr>
              <a:t>Бровари</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вул</a:t>
            </a:r>
            <a:r>
              <a:rPr lang="ru-RU" sz="3200" b="1" dirty="0">
                <a:latin typeface="Times New Roman" panose="02020603050405020304" pitchFamily="18" charset="0"/>
                <a:cs typeface="Times New Roman" panose="02020603050405020304" pitchFamily="18" charset="0"/>
              </a:rPr>
              <a:t>. Я.Мудрого,16» </a:t>
            </a:r>
            <a:r>
              <a:rPr lang="ru-RU" sz="3200" b="1" dirty="0" smtClean="0">
                <a:latin typeface="Times New Roman" panose="02020603050405020304" pitchFamily="18" charset="0"/>
                <a:cs typeface="Times New Roman" panose="02020603050405020304" pitchFamily="18" charset="0"/>
              </a:rPr>
              <a:t>в </a:t>
            </a:r>
            <a:r>
              <a:rPr lang="ru-RU" sz="3200" b="1" dirty="0" err="1">
                <a:latin typeface="Times New Roman" panose="02020603050405020304" pitchFamily="18" charset="0"/>
                <a:cs typeface="Times New Roman" panose="02020603050405020304" pitchFamily="18" charset="0"/>
              </a:rPr>
              <a:t>сумі</a:t>
            </a:r>
            <a:r>
              <a:rPr lang="ru-RU" sz="3200" b="1" dirty="0">
                <a:latin typeface="Times New Roman" panose="02020603050405020304" pitchFamily="18" charset="0"/>
                <a:cs typeface="Times New Roman" panose="02020603050405020304" pitchFamily="18" charset="0"/>
              </a:rPr>
              <a:t> 1500,00 тис. грн.</a:t>
            </a:r>
          </a:p>
        </p:txBody>
      </p:sp>
    </p:spTree>
    <p:custDataLst>
      <p:tags r:id="rId1"/>
    </p:custDataLst>
    <p:extLst>
      <p:ext uri="{BB962C8B-B14F-4D97-AF65-F5344CB8AC3E}">
        <p14:creationId xmlns:p14="http://schemas.microsoft.com/office/powerpoint/2010/main" val="2388234553"/>
      </p:ext>
    </p:extLst>
  </p:cSld>
  <p:clrMapOvr>
    <a:masterClrMapping/>
  </p:clrMapOvr>
  <p:transition spd="slow">
    <p:fade/>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1114" y="624110"/>
            <a:ext cx="10753497" cy="1280890"/>
          </a:xfrm>
        </p:spPr>
        <p:txBody>
          <a:bodyPr/>
          <a:lstStyle/>
          <a:p>
            <a:pPr algn="ctr"/>
            <a:r>
              <a:rPr lang="uk-UA" b="1" dirty="0" smtClean="0">
                <a:latin typeface="Times New Roman" panose="02020603050405020304" pitchFamily="18" charset="0"/>
                <a:cs typeface="Times New Roman" panose="02020603050405020304" pitchFamily="18" charset="0"/>
              </a:rPr>
              <a:t>ОСВІТА</a:t>
            </a:r>
            <a:endParaRPr lang="ru-RU" b="1" dirty="0">
              <a:latin typeface="Times New Roman" panose="02020603050405020304" pitchFamily="18" charset="0"/>
              <a:cs typeface="Times New Roman" panose="02020603050405020304" pitchFamily="18" charset="0"/>
            </a:endParaRPr>
          </a:p>
        </p:txBody>
      </p:sp>
      <p:graphicFrame>
        <p:nvGraphicFramePr>
          <p:cNvPr id="9" name="Объект 8"/>
          <p:cNvGraphicFramePr>
            <a:graphicFrameLocks noGrp="1"/>
          </p:cNvGraphicFramePr>
          <p:nvPr>
            <p:ph sz="half" idx="2"/>
            <p:extLst>
              <p:ext uri="{D42A27DB-BD31-4B8C-83A1-F6EECF244321}">
                <p14:modId xmlns:p14="http://schemas.microsoft.com/office/powerpoint/2010/main" val="4156039962"/>
              </p:ext>
            </p:extLst>
          </p:nvPr>
        </p:nvGraphicFramePr>
        <p:xfrm>
          <a:off x="587348" y="1387929"/>
          <a:ext cx="6345238" cy="50618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Объект 5"/>
          <p:cNvSpPr>
            <a:spLocks noGrp="1"/>
          </p:cNvSpPr>
          <p:nvPr>
            <p:ph sz="quarter" idx="4"/>
          </p:nvPr>
        </p:nvSpPr>
        <p:spPr>
          <a:xfrm>
            <a:off x="6596742" y="1518557"/>
            <a:ext cx="5595257" cy="4931229"/>
          </a:xfrm>
        </p:spPr>
        <p:txBody>
          <a:bodyPr>
            <a:normAutofit fontScale="47500" lnSpcReduction="20000"/>
          </a:bodyPr>
          <a:lstStyle/>
          <a:p>
            <a:pPr algn="just">
              <a:lnSpc>
                <a:spcPts val="1800"/>
              </a:lnSpc>
              <a:tabLst>
                <a:tab pos="571500" algn="l"/>
              </a:tabLst>
            </a:pPr>
            <a:r>
              <a:rPr lang="ru-RU" sz="4300" b="1" dirty="0" err="1">
                <a:solidFill>
                  <a:schemeClr val="tx1"/>
                </a:solidFill>
                <a:latin typeface="Times New Roman" panose="02020603050405020304" pitchFamily="18" charset="0"/>
                <a:ea typeface="Times New Roman" panose="02020603050405020304" pitchFamily="18" charset="0"/>
              </a:rPr>
              <a:t>Обсяги</a:t>
            </a:r>
            <a:r>
              <a:rPr lang="ru-RU" sz="4300" b="1" dirty="0">
                <a:solidFill>
                  <a:schemeClr val="tx1"/>
                </a:solidFill>
                <a:latin typeface="Times New Roman" panose="02020603050405020304" pitchFamily="18" charset="0"/>
                <a:ea typeface="Times New Roman" panose="02020603050405020304" pitchFamily="18" charset="0"/>
              </a:rPr>
              <a:t> </a:t>
            </a:r>
            <a:r>
              <a:rPr lang="ru-RU" sz="4300" b="1" dirty="0" err="1">
                <a:solidFill>
                  <a:schemeClr val="tx1"/>
                </a:solidFill>
                <a:latin typeface="Times New Roman" panose="02020603050405020304" pitchFamily="18" charset="0"/>
                <a:ea typeface="Times New Roman" panose="02020603050405020304" pitchFamily="18" charset="0"/>
              </a:rPr>
              <a:t>асигнувань</a:t>
            </a:r>
            <a:r>
              <a:rPr lang="ru-RU" sz="4300" b="1" dirty="0">
                <a:solidFill>
                  <a:schemeClr val="tx1"/>
                </a:solidFill>
                <a:latin typeface="Times New Roman" panose="02020603050405020304" pitchFamily="18" charset="0"/>
                <a:ea typeface="Times New Roman" panose="02020603050405020304" pitchFamily="18" charset="0"/>
              </a:rPr>
              <a:t> </a:t>
            </a:r>
            <a:r>
              <a:rPr lang="ru-RU" sz="4300" b="1" dirty="0" smtClean="0">
                <a:solidFill>
                  <a:schemeClr val="tx1"/>
                </a:solidFill>
                <a:latin typeface="Times New Roman" panose="02020603050405020304" pitchFamily="18" charset="0"/>
                <a:ea typeface="Times New Roman" panose="02020603050405020304" pitchFamily="18" charset="0"/>
              </a:rPr>
              <a:t>по </a:t>
            </a:r>
            <a:r>
              <a:rPr lang="ru-RU" sz="4300" b="1" dirty="0">
                <a:solidFill>
                  <a:schemeClr val="tx1"/>
                </a:solidFill>
                <a:latin typeface="Times New Roman" panose="02020603050405020304" pitchFamily="18" charset="0"/>
                <a:ea typeface="Times New Roman" panose="02020603050405020304" pitchFamily="18" charset="0"/>
              </a:rPr>
              <a:t>головному </a:t>
            </a:r>
            <a:r>
              <a:rPr lang="ru-RU" sz="4300" b="1" dirty="0" err="1">
                <a:solidFill>
                  <a:schemeClr val="tx1"/>
                </a:solidFill>
                <a:latin typeface="Times New Roman" panose="02020603050405020304" pitchFamily="18" charset="0"/>
                <a:ea typeface="Times New Roman" panose="02020603050405020304" pitchFamily="18" charset="0"/>
              </a:rPr>
              <a:t>розпоряднику</a:t>
            </a:r>
            <a:r>
              <a:rPr lang="ru-RU" sz="4300" b="1" dirty="0">
                <a:solidFill>
                  <a:schemeClr val="tx1"/>
                </a:solidFill>
                <a:latin typeface="Times New Roman" panose="02020603050405020304" pitchFamily="18" charset="0"/>
                <a:ea typeface="Times New Roman" panose="02020603050405020304" pitchFamily="18" charset="0"/>
              </a:rPr>
              <a:t> на 2019 </a:t>
            </a:r>
            <a:r>
              <a:rPr lang="ru-RU" sz="4300" b="1" dirty="0" err="1">
                <a:solidFill>
                  <a:schemeClr val="tx1"/>
                </a:solidFill>
                <a:latin typeface="Times New Roman" panose="02020603050405020304" pitchFamily="18" charset="0"/>
                <a:ea typeface="Times New Roman" panose="02020603050405020304" pitchFamily="18" charset="0"/>
              </a:rPr>
              <a:t>рік</a:t>
            </a:r>
            <a:r>
              <a:rPr lang="ru-RU" sz="4300" b="1" dirty="0">
                <a:solidFill>
                  <a:schemeClr val="tx1"/>
                </a:solidFill>
                <a:latin typeface="Times New Roman" panose="02020603050405020304" pitchFamily="18" charset="0"/>
                <a:ea typeface="Times New Roman" panose="02020603050405020304" pitchFamily="18" charset="0"/>
              </a:rPr>
              <a:t> </a:t>
            </a:r>
            <a:r>
              <a:rPr lang="ru-RU" sz="4300" b="1" dirty="0" err="1">
                <a:solidFill>
                  <a:schemeClr val="tx1"/>
                </a:solidFill>
                <a:latin typeface="Times New Roman" panose="02020603050405020304" pitchFamily="18" charset="0"/>
                <a:ea typeface="Times New Roman" panose="02020603050405020304" pitchFamily="18" charset="0"/>
              </a:rPr>
              <a:t>прогнозуються</a:t>
            </a:r>
            <a:r>
              <a:rPr lang="ru-RU" sz="4300" b="1" dirty="0">
                <a:solidFill>
                  <a:schemeClr val="tx1"/>
                </a:solidFill>
                <a:latin typeface="Times New Roman" panose="02020603050405020304" pitchFamily="18" charset="0"/>
                <a:ea typeface="Times New Roman" panose="02020603050405020304" pitchFamily="18" charset="0"/>
              </a:rPr>
              <a:t> в </a:t>
            </a:r>
            <a:r>
              <a:rPr lang="ru-RU" sz="4300" b="1" dirty="0" err="1">
                <a:solidFill>
                  <a:schemeClr val="tx1"/>
                </a:solidFill>
                <a:latin typeface="Times New Roman" panose="02020603050405020304" pitchFamily="18" charset="0"/>
                <a:ea typeface="Times New Roman" panose="02020603050405020304" pitchFamily="18" charset="0"/>
              </a:rPr>
              <a:t>сумі</a:t>
            </a:r>
            <a:r>
              <a:rPr lang="ru-RU" sz="4300" b="1" dirty="0">
                <a:solidFill>
                  <a:schemeClr val="tx1"/>
                </a:solidFill>
                <a:latin typeface="Times New Roman" panose="02020603050405020304" pitchFamily="18" charset="0"/>
                <a:ea typeface="Times New Roman" panose="02020603050405020304" pitchFamily="18" charset="0"/>
              </a:rPr>
              <a:t> 177022,794  тис. </a:t>
            </a:r>
            <a:r>
              <a:rPr lang="ru-RU" sz="4300" b="1" dirty="0" err="1">
                <a:solidFill>
                  <a:schemeClr val="tx1"/>
                </a:solidFill>
                <a:latin typeface="Times New Roman" panose="02020603050405020304" pitchFamily="18" charset="0"/>
                <a:ea typeface="Times New Roman" panose="02020603050405020304" pitchFamily="18" charset="0"/>
              </a:rPr>
              <a:t>грн</a:t>
            </a:r>
            <a:r>
              <a:rPr lang="ru-RU" sz="4300" b="1" dirty="0">
                <a:solidFill>
                  <a:schemeClr val="tx1"/>
                </a:solidFill>
                <a:latin typeface="Times New Roman" panose="02020603050405020304" pitchFamily="18" charset="0"/>
                <a:ea typeface="Times New Roman" panose="02020603050405020304" pitchFamily="18" charset="0"/>
              </a:rPr>
              <a:t>, в тому </a:t>
            </a:r>
            <a:r>
              <a:rPr lang="ru-RU" sz="4300" b="1" dirty="0" err="1">
                <a:solidFill>
                  <a:schemeClr val="tx1"/>
                </a:solidFill>
                <a:latin typeface="Times New Roman" panose="02020603050405020304" pitchFamily="18" charset="0"/>
                <a:ea typeface="Times New Roman" panose="02020603050405020304" pitchFamily="18" charset="0"/>
              </a:rPr>
              <a:t>числі</a:t>
            </a:r>
            <a:r>
              <a:rPr lang="ru-RU" sz="4300" b="1" dirty="0">
                <a:solidFill>
                  <a:schemeClr val="tx1"/>
                </a:solidFill>
                <a:latin typeface="Times New Roman" panose="02020603050405020304" pitchFamily="18" charset="0"/>
                <a:ea typeface="Times New Roman" panose="02020603050405020304" pitchFamily="18" charset="0"/>
              </a:rPr>
              <a:t> по </a:t>
            </a:r>
            <a:r>
              <a:rPr lang="ru-RU" sz="4300" b="1" dirty="0" err="1">
                <a:solidFill>
                  <a:schemeClr val="tx1"/>
                </a:solidFill>
                <a:latin typeface="Times New Roman" panose="02020603050405020304" pitchFamily="18" charset="0"/>
                <a:ea typeface="Times New Roman" panose="02020603050405020304" pitchFamily="18" charset="0"/>
              </a:rPr>
              <a:t>загальному</a:t>
            </a:r>
            <a:r>
              <a:rPr lang="ru-RU" sz="4300" b="1" dirty="0">
                <a:solidFill>
                  <a:schemeClr val="tx1"/>
                </a:solidFill>
                <a:latin typeface="Times New Roman" panose="02020603050405020304" pitchFamily="18" charset="0"/>
                <a:ea typeface="Times New Roman" panose="02020603050405020304" pitchFamily="18" charset="0"/>
              </a:rPr>
              <a:t> фонду – 174 628,122 тис. </a:t>
            </a:r>
            <a:r>
              <a:rPr lang="ru-RU" sz="4300" b="1" dirty="0" err="1">
                <a:solidFill>
                  <a:schemeClr val="tx1"/>
                </a:solidFill>
                <a:latin typeface="Times New Roman" panose="02020603050405020304" pitchFamily="18" charset="0"/>
                <a:ea typeface="Times New Roman" panose="02020603050405020304" pitchFamily="18" charset="0"/>
              </a:rPr>
              <a:t>грн</a:t>
            </a:r>
            <a:r>
              <a:rPr lang="ru-RU" sz="4300" b="1" dirty="0">
                <a:solidFill>
                  <a:schemeClr val="tx1"/>
                </a:solidFill>
                <a:latin typeface="Times New Roman" panose="02020603050405020304" pitchFamily="18" charset="0"/>
                <a:ea typeface="Times New Roman" panose="02020603050405020304" pitchFamily="18" charset="0"/>
              </a:rPr>
              <a:t>, </a:t>
            </a:r>
            <a:r>
              <a:rPr lang="ru-RU" sz="4300" b="1" dirty="0" err="1">
                <a:solidFill>
                  <a:schemeClr val="tx1"/>
                </a:solidFill>
                <a:latin typeface="Times New Roman" panose="02020603050405020304" pitchFamily="18" charset="0"/>
                <a:ea typeface="Times New Roman" panose="02020603050405020304" pitchFamily="18" charset="0"/>
              </a:rPr>
              <a:t>спеціальному</a:t>
            </a:r>
            <a:r>
              <a:rPr lang="ru-RU" sz="4300" b="1" dirty="0">
                <a:solidFill>
                  <a:schemeClr val="tx1"/>
                </a:solidFill>
                <a:latin typeface="Times New Roman" panose="02020603050405020304" pitchFamily="18" charset="0"/>
                <a:ea typeface="Times New Roman" panose="02020603050405020304" pitchFamily="18" charset="0"/>
              </a:rPr>
              <a:t> – 2394,672 тис. </a:t>
            </a:r>
            <a:r>
              <a:rPr lang="ru-RU" sz="4300" b="1" dirty="0" err="1">
                <a:solidFill>
                  <a:schemeClr val="tx1"/>
                </a:solidFill>
                <a:latin typeface="Times New Roman" panose="02020603050405020304" pitchFamily="18" charset="0"/>
                <a:ea typeface="Times New Roman" panose="02020603050405020304" pitchFamily="18" charset="0"/>
              </a:rPr>
              <a:t>грн</a:t>
            </a:r>
            <a:r>
              <a:rPr lang="ru-RU" sz="4300" b="1" dirty="0">
                <a:solidFill>
                  <a:schemeClr val="tx1"/>
                </a:solidFill>
                <a:latin typeface="Times New Roman" panose="02020603050405020304" pitchFamily="18" charset="0"/>
                <a:ea typeface="Times New Roman" panose="02020603050405020304" pitchFamily="18" charset="0"/>
              </a:rPr>
              <a:t>,  а </a:t>
            </a:r>
            <a:r>
              <a:rPr lang="ru-RU" sz="4300" b="1" dirty="0" err="1">
                <a:solidFill>
                  <a:schemeClr val="tx1"/>
                </a:solidFill>
                <a:latin typeface="Times New Roman" panose="02020603050405020304" pitchFamily="18" charset="0"/>
                <a:ea typeface="Times New Roman" panose="02020603050405020304" pitchFamily="18" charset="0"/>
              </a:rPr>
              <a:t>саме</a:t>
            </a:r>
            <a:r>
              <a:rPr lang="ru-RU" sz="4300" b="1" dirty="0">
                <a:solidFill>
                  <a:schemeClr val="tx1"/>
                </a:solidFill>
                <a:latin typeface="Times New Roman" panose="02020603050405020304" pitchFamily="18" charset="0"/>
                <a:ea typeface="Times New Roman" panose="02020603050405020304" pitchFamily="18" charset="0"/>
              </a:rPr>
              <a:t>:</a:t>
            </a:r>
          </a:p>
          <a:p>
            <a:pPr algn="just">
              <a:lnSpc>
                <a:spcPts val="1800"/>
              </a:lnSpc>
              <a:tabLst>
                <a:tab pos="571500" algn="l"/>
              </a:tabLst>
            </a:pPr>
            <a:r>
              <a:rPr lang="ru-RU" sz="4300" b="1" dirty="0">
                <a:solidFill>
                  <a:schemeClr val="tx1"/>
                </a:solidFill>
                <a:latin typeface="Times New Roman" panose="02020603050405020304" pitchFamily="18" charset="0"/>
                <a:ea typeface="Times New Roman" panose="02020603050405020304" pitchFamily="18" charset="0"/>
              </a:rPr>
              <a:t>•	на </a:t>
            </a:r>
            <a:r>
              <a:rPr lang="ru-RU" sz="4300" b="1" dirty="0" err="1">
                <a:solidFill>
                  <a:schemeClr val="tx1"/>
                </a:solidFill>
                <a:latin typeface="Times New Roman" panose="02020603050405020304" pitchFamily="18" charset="0"/>
                <a:ea typeface="Times New Roman" panose="02020603050405020304" pitchFamily="18" charset="0"/>
              </a:rPr>
              <a:t>утримання</a:t>
            </a:r>
            <a:r>
              <a:rPr lang="ru-RU" sz="4300" b="1" dirty="0">
                <a:solidFill>
                  <a:schemeClr val="tx1"/>
                </a:solidFill>
                <a:latin typeface="Times New Roman" panose="02020603050405020304" pitchFamily="18" charset="0"/>
                <a:ea typeface="Times New Roman" panose="02020603050405020304" pitchFamily="18" charset="0"/>
              </a:rPr>
              <a:t> </a:t>
            </a:r>
            <a:r>
              <a:rPr lang="ru-RU" sz="4300" b="1" dirty="0" err="1">
                <a:solidFill>
                  <a:schemeClr val="tx1"/>
                </a:solidFill>
                <a:latin typeface="Times New Roman" panose="02020603050405020304" pitchFamily="18" charset="0"/>
                <a:ea typeface="Times New Roman" panose="02020603050405020304" pitchFamily="18" charset="0"/>
              </a:rPr>
              <a:t>закладів</a:t>
            </a:r>
            <a:r>
              <a:rPr lang="ru-RU" sz="4300" b="1" dirty="0">
                <a:solidFill>
                  <a:schemeClr val="tx1"/>
                </a:solidFill>
                <a:latin typeface="Times New Roman" panose="02020603050405020304" pitchFamily="18" charset="0"/>
                <a:ea typeface="Times New Roman" panose="02020603050405020304" pitchFamily="18" charset="0"/>
              </a:rPr>
              <a:t> </a:t>
            </a:r>
            <a:r>
              <a:rPr lang="ru-RU" sz="4300" b="1" dirty="0" err="1">
                <a:solidFill>
                  <a:schemeClr val="tx1"/>
                </a:solidFill>
                <a:latin typeface="Times New Roman" panose="02020603050405020304" pitchFamily="18" charset="0"/>
                <a:ea typeface="Times New Roman" panose="02020603050405020304" pitchFamily="18" charset="0"/>
              </a:rPr>
              <a:t>освіти</a:t>
            </a:r>
            <a:r>
              <a:rPr lang="ru-RU" sz="4300" b="1" dirty="0">
                <a:solidFill>
                  <a:schemeClr val="tx1"/>
                </a:solidFill>
                <a:latin typeface="Times New Roman" panose="02020603050405020304" pitchFamily="18" charset="0"/>
                <a:ea typeface="Times New Roman" panose="02020603050405020304" pitchFamily="18" charset="0"/>
              </a:rPr>
              <a:t>  та на </a:t>
            </a:r>
            <a:r>
              <a:rPr lang="ru-RU" sz="4300" b="1" dirty="0" err="1">
                <a:solidFill>
                  <a:schemeClr val="tx1"/>
                </a:solidFill>
                <a:latin typeface="Times New Roman" panose="02020603050405020304" pitchFamily="18" charset="0"/>
                <a:ea typeface="Times New Roman" panose="02020603050405020304" pitchFamily="18" charset="0"/>
              </a:rPr>
              <a:t>виконання</a:t>
            </a:r>
            <a:r>
              <a:rPr lang="ru-RU" sz="4300" b="1" dirty="0">
                <a:solidFill>
                  <a:schemeClr val="tx1"/>
                </a:solidFill>
                <a:latin typeface="Times New Roman" panose="02020603050405020304" pitchFamily="18" charset="0"/>
                <a:ea typeface="Times New Roman" panose="02020603050405020304" pitchFamily="18" charset="0"/>
              </a:rPr>
              <a:t> </a:t>
            </a:r>
            <a:r>
              <a:rPr lang="ru-RU" sz="4300" b="1" dirty="0" err="1">
                <a:solidFill>
                  <a:schemeClr val="tx1"/>
                </a:solidFill>
                <a:latin typeface="Times New Roman" panose="02020603050405020304" pitchFamily="18" charset="0"/>
                <a:ea typeface="Times New Roman" panose="02020603050405020304" pitchFamily="18" charset="0"/>
              </a:rPr>
              <a:t>програм</a:t>
            </a:r>
            <a:r>
              <a:rPr lang="ru-RU" sz="4300" b="1" dirty="0">
                <a:solidFill>
                  <a:schemeClr val="tx1"/>
                </a:solidFill>
                <a:latin typeface="Times New Roman" panose="02020603050405020304" pitchFamily="18" charset="0"/>
                <a:ea typeface="Times New Roman" panose="02020603050405020304" pitchFamily="18" charset="0"/>
              </a:rPr>
              <a:t> </a:t>
            </a:r>
            <a:r>
              <a:rPr lang="ru-RU" sz="4300" b="1" dirty="0" err="1">
                <a:solidFill>
                  <a:schemeClr val="tx1"/>
                </a:solidFill>
                <a:latin typeface="Times New Roman" panose="02020603050405020304" pitchFamily="18" charset="0"/>
                <a:ea typeface="Times New Roman" panose="02020603050405020304" pitchFamily="18" charset="0"/>
              </a:rPr>
              <a:t>передбачено</a:t>
            </a:r>
            <a:r>
              <a:rPr lang="ru-RU" sz="4300" b="1" dirty="0">
                <a:solidFill>
                  <a:schemeClr val="tx1"/>
                </a:solidFill>
                <a:latin typeface="Times New Roman" panose="02020603050405020304" pitchFamily="18" charset="0"/>
                <a:ea typeface="Times New Roman" panose="02020603050405020304" pitchFamily="18" charset="0"/>
              </a:rPr>
              <a:t> </a:t>
            </a:r>
            <a:r>
              <a:rPr lang="ru-RU" sz="4300" b="1" dirty="0" err="1">
                <a:solidFill>
                  <a:schemeClr val="tx1"/>
                </a:solidFill>
                <a:latin typeface="Times New Roman" panose="02020603050405020304" pitchFamily="18" charset="0"/>
                <a:ea typeface="Times New Roman" panose="02020603050405020304" pitchFamily="18" charset="0"/>
              </a:rPr>
              <a:t>кошти</a:t>
            </a:r>
            <a:r>
              <a:rPr lang="ru-RU" sz="4300" b="1" dirty="0">
                <a:solidFill>
                  <a:schemeClr val="tx1"/>
                </a:solidFill>
                <a:latin typeface="Times New Roman" panose="02020603050405020304" pitchFamily="18" charset="0"/>
                <a:ea typeface="Times New Roman" panose="02020603050405020304" pitchFamily="18" charset="0"/>
              </a:rPr>
              <a:t> в </a:t>
            </a:r>
            <a:r>
              <a:rPr lang="ru-RU" sz="4300" b="1" dirty="0" err="1">
                <a:solidFill>
                  <a:schemeClr val="tx1"/>
                </a:solidFill>
                <a:latin typeface="Times New Roman" panose="02020603050405020304" pitchFamily="18" charset="0"/>
                <a:ea typeface="Times New Roman" panose="02020603050405020304" pitchFamily="18" charset="0"/>
              </a:rPr>
              <a:t>сумі</a:t>
            </a:r>
            <a:r>
              <a:rPr lang="ru-RU" sz="4300" b="1" dirty="0">
                <a:solidFill>
                  <a:schemeClr val="tx1"/>
                </a:solidFill>
                <a:latin typeface="Times New Roman" panose="02020603050405020304" pitchFamily="18" charset="0"/>
                <a:ea typeface="Times New Roman" panose="02020603050405020304" pitchFamily="18" charset="0"/>
              </a:rPr>
              <a:t> 174628,122 тис. грн., в тому </a:t>
            </a:r>
            <a:r>
              <a:rPr lang="ru-RU" sz="4300" b="1" dirty="0" err="1">
                <a:solidFill>
                  <a:schemeClr val="tx1"/>
                </a:solidFill>
                <a:latin typeface="Times New Roman" panose="02020603050405020304" pitchFamily="18" charset="0"/>
                <a:ea typeface="Times New Roman" panose="02020603050405020304" pitchFamily="18" charset="0"/>
              </a:rPr>
              <a:t>числі</a:t>
            </a:r>
            <a:r>
              <a:rPr lang="ru-RU" sz="4300" b="1" dirty="0">
                <a:solidFill>
                  <a:schemeClr val="tx1"/>
                </a:solidFill>
                <a:latin typeface="Times New Roman" panose="02020603050405020304" pitchFamily="18" charset="0"/>
                <a:ea typeface="Times New Roman" panose="02020603050405020304" pitchFamily="18" charset="0"/>
              </a:rPr>
              <a:t> за </a:t>
            </a:r>
            <a:r>
              <a:rPr lang="ru-RU" sz="4300" b="1" dirty="0" err="1">
                <a:solidFill>
                  <a:schemeClr val="tx1"/>
                </a:solidFill>
                <a:latin typeface="Times New Roman" panose="02020603050405020304" pitchFamily="18" charset="0"/>
                <a:ea typeface="Times New Roman" panose="02020603050405020304" pitchFamily="18" charset="0"/>
              </a:rPr>
              <a:t>рахунок</a:t>
            </a:r>
            <a:r>
              <a:rPr lang="ru-RU" sz="4300" b="1" dirty="0">
                <a:solidFill>
                  <a:schemeClr val="tx1"/>
                </a:solidFill>
                <a:latin typeface="Times New Roman" panose="02020603050405020304" pitchFamily="18" charset="0"/>
                <a:ea typeface="Times New Roman" panose="02020603050405020304" pitchFamily="18" charset="0"/>
              </a:rPr>
              <a:t> </a:t>
            </a:r>
            <a:r>
              <a:rPr lang="ru-RU" sz="4300" b="1" dirty="0" err="1">
                <a:solidFill>
                  <a:schemeClr val="tx1"/>
                </a:solidFill>
                <a:latin typeface="Times New Roman" panose="02020603050405020304" pitchFamily="18" charset="0"/>
                <a:ea typeface="Times New Roman" panose="02020603050405020304" pitchFamily="18" charset="0"/>
              </a:rPr>
              <a:t>освітньої</a:t>
            </a:r>
            <a:r>
              <a:rPr lang="ru-RU" sz="4300" b="1" dirty="0">
                <a:solidFill>
                  <a:schemeClr val="tx1"/>
                </a:solidFill>
                <a:latin typeface="Times New Roman" panose="02020603050405020304" pitchFamily="18" charset="0"/>
                <a:ea typeface="Times New Roman" panose="02020603050405020304" pitchFamily="18" charset="0"/>
              </a:rPr>
              <a:t> </a:t>
            </a:r>
            <a:r>
              <a:rPr lang="ru-RU" sz="4300" b="1" dirty="0" err="1">
                <a:solidFill>
                  <a:schemeClr val="tx1"/>
                </a:solidFill>
                <a:latin typeface="Times New Roman" panose="02020603050405020304" pitchFamily="18" charset="0"/>
                <a:ea typeface="Times New Roman" panose="02020603050405020304" pitchFamily="18" charset="0"/>
              </a:rPr>
              <a:t>субвенції</a:t>
            </a:r>
            <a:r>
              <a:rPr lang="ru-RU" sz="4300" b="1" dirty="0">
                <a:solidFill>
                  <a:schemeClr val="tx1"/>
                </a:solidFill>
                <a:latin typeface="Times New Roman" panose="02020603050405020304" pitchFamily="18" charset="0"/>
                <a:ea typeface="Times New Roman" panose="02020603050405020304" pitchFamily="18" charset="0"/>
              </a:rPr>
              <a:t> з державного бюджету – 103925,1 тис. </a:t>
            </a:r>
            <a:r>
              <a:rPr lang="ru-RU" sz="4300" b="1" dirty="0" err="1">
                <a:solidFill>
                  <a:schemeClr val="tx1"/>
                </a:solidFill>
                <a:latin typeface="Times New Roman" panose="02020603050405020304" pitchFamily="18" charset="0"/>
                <a:ea typeface="Times New Roman" panose="02020603050405020304" pitchFamily="18" charset="0"/>
              </a:rPr>
              <a:t>грн</a:t>
            </a:r>
            <a:r>
              <a:rPr lang="ru-RU" sz="4300" b="1" dirty="0">
                <a:solidFill>
                  <a:schemeClr val="tx1"/>
                </a:solidFill>
                <a:latin typeface="Times New Roman" panose="02020603050405020304" pitchFamily="18" charset="0"/>
                <a:ea typeface="Times New Roman" panose="02020603050405020304" pitchFamily="18" charset="0"/>
              </a:rPr>
              <a:t>, </a:t>
            </a:r>
            <a:r>
              <a:rPr lang="ru-RU" sz="4300" b="1" dirty="0" err="1">
                <a:solidFill>
                  <a:schemeClr val="tx1"/>
                </a:solidFill>
                <a:latin typeface="Times New Roman" panose="02020603050405020304" pitchFamily="18" charset="0"/>
                <a:ea typeface="Times New Roman" panose="02020603050405020304" pitchFamily="18" charset="0"/>
              </a:rPr>
              <a:t>додаткової</a:t>
            </a:r>
            <a:r>
              <a:rPr lang="ru-RU" sz="4300" b="1" dirty="0">
                <a:solidFill>
                  <a:schemeClr val="tx1"/>
                </a:solidFill>
                <a:latin typeface="Times New Roman" panose="02020603050405020304" pitchFamily="18" charset="0"/>
                <a:ea typeface="Times New Roman" panose="02020603050405020304" pitchFamily="18" charset="0"/>
              </a:rPr>
              <a:t> </a:t>
            </a:r>
            <a:r>
              <a:rPr lang="ru-RU" sz="4300" b="1" dirty="0" err="1">
                <a:solidFill>
                  <a:schemeClr val="tx1"/>
                </a:solidFill>
                <a:latin typeface="Times New Roman" panose="02020603050405020304" pitchFamily="18" charset="0"/>
                <a:ea typeface="Times New Roman" panose="02020603050405020304" pitchFamily="18" charset="0"/>
              </a:rPr>
              <a:t>дотації</a:t>
            </a:r>
            <a:r>
              <a:rPr lang="ru-RU" sz="4300" b="1" dirty="0">
                <a:solidFill>
                  <a:schemeClr val="tx1"/>
                </a:solidFill>
                <a:latin typeface="Times New Roman" panose="02020603050405020304" pitchFamily="18" charset="0"/>
                <a:ea typeface="Times New Roman" panose="02020603050405020304" pitchFamily="18" charset="0"/>
              </a:rPr>
              <a:t> з державного бюджету – 11589,173 тис. </a:t>
            </a:r>
            <a:r>
              <a:rPr lang="ru-RU" sz="4300" b="1" dirty="0" err="1">
                <a:solidFill>
                  <a:schemeClr val="tx1"/>
                </a:solidFill>
                <a:latin typeface="Times New Roman" panose="02020603050405020304" pitchFamily="18" charset="0"/>
                <a:ea typeface="Times New Roman" panose="02020603050405020304" pitchFamily="18" charset="0"/>
              </a:rPr>
              <a:t>грн</a:t>
            </a:r>
            <a:r>
              <a:rPr lang="ru-RU" sz="4300" b="1" dirty="0">
                <a:solidFill>
                  <a:schemeClr val="tx1"/>
                </a:solidFill>
                <a:latin typeface="Times New Roman" panose="02020603050405020304" pitchFamily="18" charset="0"/>
                <a:ea typeface="Times New Roman" panose="02020603050405020304" pitchFamily="18" charset="0"/>
              </a:rPr>
              <a:t>, </a:t>
            </a:r>
            <a:r>
              <a:rPr lang="ru-RU" sz="4300" b="1" dirty="0" err="1">
                <a:solidFill>
                  <a:schemeClr val="tx1"/>
                </a:solidFill>
                <a:latin typeface="Times New Roman" panose="02020603050405020304" pitchFamily="18" charset="0"/>
                <a:ea typeface="Times New Roman" panose="02020603050405020304" pitchFamily="18" charset="0"/>
              </a:rPr>
              <a:t>субвенції</a:t>
            </a:r>
            <a:r>
              <a:rPr lang="ru-RU" sz="4300" b="1" dirty="0">
                <a:solidFill>
                  <a:schemeClr val="tx1"/>
                </a:solidFill>
                <a:latin typeface="Times New Roman" panose="02020603050405020304" pitchFamily="18" charset="0"/>
                <a:ea typeface="Times New Roman" panose="02020603050405020304" pitchFamily="18" charset="0"/>
              </a:rPr>
              <a:t> на </a:t>
            </a:r>
            <a:r>
              <a:rPr lang="ru-RU" sz="4300" b="1" dirty="0" err="1">
                <a:solidFill>
                  <a:schemeClr val="tx1"/>
                </a:solidFill>
                <a:latin typeface="Times New Roman" panose="02020603050405020304" pitchFamily="18" charset="0"/>
                <a:ea typeface="Times New Roman" panose="02020603050405020304" pitchFamily="18" charset="0"/>
              </a:rPr>
              <a:t>надання</a:t>
            </a:r>
            <a:r>
              <a:rPr lang="ru-RU" sz="4300" b="1" dirty="0">
                <a:solidFill>
                  <a:schemeClr val="tx1"/>
                </a:solidFill>
                <a:latin typeface="Times New Roman" panose="02020603050405020304" pitchFamily="18" charset="0"/>
                <a:ea typeface="Times New Roman" panose="02020603050405020304" pitchFamily="18" charset="0"/>
              </a:rPr>
              <a:t> </a:t>
            </a:r>
            <a:r>
              <a:rPr lang="ru-RU" sz="4300" b="1" dirty="0" err="1">
                <a:solidFill>
                  <a:schemeClr val="tx1"/>
                </a:solidFill>
                <a:latin typeface="Times New Roman" panose="02020603050405020304" pitchFamily="18" charset="0"/>
                <a:ea typeface="Times New Roman" panose="02020603050405020304" pitchFamily="18" charset="0"/>
              </a:rPr>
              <a:t>державної</a:t>
            </a:r>
            <a:r>
              <a:rPr lang="ru-RU" sz="4300" b="1" dirty="0">
                <a:solidFill>
                  <a:schemeClr val="tx1"/>
                </a:solidFill>
                <a:latin typeface="Times New Roman" panose="02020603050405020304" pitchFamily="18" charset="0"/>
                <a:ea typeface="Times New Roman" panose="02020603050405020304" pitchFamily="18" charset="0"/>
              </a:rPr>
              <a:t> </a:t>
            </a:r>
            <a:r>
              <a:rPr lang="ru-RU" sz="4300" b="1" dirty="0" err="1">
                <a:solidFill>
                  <a:schemeClr val="tx1"/>
                </a:solidFill>
                <a:latin typeface="Times New Roman" panose="02020603050405020304" pitchFamily="18" charset="0"/>
                <a:ea typeface="Times New Roman" panose="02020603050405020304" pitchFamily="18" charset="0"/>
              </a:rPr>
              <a:t>підтримки</a:t>
            </a:r>
            <a:r>
              <a:rPr lang="ru-RU" sz="4300" b="1" dirty="0">
                <a:solidFill>
                  <a:schemeClr val="tx1"/>
                </a:solidFill>
                <a:latin typeface="Times New Roman" panose="02020603050405020304" pitchFamily="18" charset="0"/>
                <a:ea typeface="Times New Roman" panose="02020603050405020304" pitchFamily="18" charset="0"/>
              </a:rPr>
              <a:t> особам з </a:t>
            </a:r>
            <a:r>
              <a:rPr lang="ru-RU" sz="4300" b="1" dirty="0" err="1">
                <a:solidFill>
                  <a:schemeClr val="tx1"/>
                </a:solidFill>
                <a:latin typeface="Times New Roman" panose="02020603050405020304" pitchFamily="18" charset="0"/>
                <a:ea typeface="Times New Roman" panose="02020603050405020304" pitchFamily="18" charset="0"/>
              </a:rPr>
              <a:t>особливими</a:t>
            </a:r>
            <a:r>
              <a:rPr lang="ru-RU" sz="4300" b="1" dirty="0">
                <a:solidFill>
                  <a:schemeClr val="tx1"/>
                </a:solidFill>
                <a:latin typeface="Times New Roman" panose="02020603050405020304" pitchFamily="18" charset="0"/>
                <a:ea typeface="Times New Roman" panose="02020603050405020304" pitchFamily="18" charset="0"/>
              </a:rPr>
              <a:t> </a:t>
            </a:r>
            <a:r>
              <a:rPr lang="ru-RU" sz="4300" b="1" dirty="0" err="1">
                <a:solidFill>
                  <a:schemeClr val="tx1"/>
                </a:solidFill>
                <a:latin typeface="Times New Roman" panose="02020603050405020304" pitchFamily="18" charset="0"/>
                <a:ea typeface="Times New Roman" panose="02020603050405020304" pitchFamily="18" charset="0"/>
              </a:rPr>
              <a:t>освітніми</a:t>
            </a:r>
            <a:r>
              <a:rPr lang="ru-RU" sz="4300" b="1" dirty="0">
                <a:solidFill>
                  <a:schemeClr val="tx1"/>
                </a:solidFill>
                <a:latin typeface="Times New Roman" panose="02020603050405020304" pitchFamily="18" charset="0"/>
                <a:ea typeface="Times New Roman" panose="02020603050405020304" pitchFamily="18" charset="0"/>
              </a:rPr>
              <a:t> потребами за </a:t>
            </a:r>
            <a:r>
              <a:rPr lang="ru-RU" sz="4300" b="1" dirty="0" err="1">
                <a:solidFill>
                  <a:schemeClr val="tx1"/>
                </a:solidFill>
                <a:latin typeface="Times New Roman" panose="02020603050405020304" pitchFamily="18" charset="0"/>
                <a:ea typeface="Times New Roman" panose="02020603050405020304" pitchFamily="18" charset="0"/>
              </a:rPr>
              <a:t>рахунок</a:t>
            </a:r>
            <a:r>
              <a:rPr lang="ru-RU" sz="4300" b="1" dirty="0">
                <a:solidFill>
                  <a:schemeClr val="tx1"/>
                </a:solidFill>
                <a:latin typeface="Times New Roman" panose="02020603050405020304" pitchFamily="18" charset="0"/>
                <a:ea typeface="Times New Roman" panose="02020603050405020304" pitchFamily="18" charset="0"/>
              </a:rPr>
              <a:t> </a:t>
            </a:r>
            <a:r>
              <a:rPr lang="ru-RU" sz="4300" b="1" dirty="0" err="1">
                <a:solidFill>
                  <a:schemeClr val="tx1"/>
                </a:solidFill>
                <a:latin typeface="Times New Roman" panose="02020603050405020304" pitchFamily="18" charset="0"/>
                <a:ea typeface="Times New Roman" panose="02020603050405020304" pitchFamily="18" charset="0"/>
              </a:rPr>
              <a:t>відповідної</a:t>
            </a:r>
            <a:r>
              <a:rPr lang="ru-RU" sz="4300" b="1" dirty="0">
                <a:solidFill>
                  <a:schemeClr val="tx1"/>
                </a:solidFill>
                <a:latin typeface="Times New Roman" panose="02020603050405020304" pitchFamily="18" charset="0"/>
                <a:ea typeface="Times New Roman" panose="02020603050405020304" pitchFamily="18" charset="0"/>
              </a:rPr>
              <a:t> </a:t>
            </a:r>
            <a:r>
              <a:rPr lang="ru-RU" sz="4300" b="1" dirty="0" err="1">
                <a:solidFill>
                  <a:schemeClr val="tx1"/>
                </a:solidFill>
                <a:latin typeface="Times New Roman" panose="02020603050405020304" pitchFamily="18" charset="0"/>
                <a:ea typeface="Times New Roman" panose="02020603050405020304" pitchFamily="18" charset="0"/>
              </a:rPr>
              <a:t>субвенції</a:t>
            </a:r>
            <a:r>
              <a:rPr lang="ru-RU" sz="4300" b="1" dirty="0">
                <a:solidFill>
                  <a:schemeClr val="tx1"/>
                </a:solidFill>
                <a:latin typeface="Times New Roman" panose="02020603050405020304" pitchFamily="18" charset="0"/>
                <a:ea typeface="Times New Roman" panose="02020603050405020304" pitchFamily="18" charset="0"/>
              </a:rPr>
              <a:t> з державного бюджету (</a:t>
            </a:r>
            <a:r>
              <a:rPr lang="ru-RU" sz="4300" b="1" dirty="0" err="1">
                <a:solidFill>
                  <a:schemeClr val="tx1"/>
                </a:solidFill>
                <a:latin typeface="Times New Roman" panose="02020603050405020304" pitchFamily="18" charset="0"/>
                <a:ea typeface="Times New Roman" panose="02020603050405020304" pitchFamily="18" charset="0"/>
              </a:rPr>
              <a:t>видатки</a:t>
            </a:r>
            <a:r>
              <a:rPr lang="ru-RU" sz="4300" b="1" dirty="0">
                <a:solidFill>
                  <a:schemeClr val="tx1"/>
                </a:solidFill>
                <a:latin typeface="Times New Roman" panose="02020603050405020304" pitchFamily="18" charset="0"/>
                <a:ea typeface="Times New Roman" panose="02020603050405020304" pitchFamily="18" charset="0"/>
              </a:rPr>
              <a:t> </a:t>
            </a:r>
            <a:r>
              <a:rPr lang="ru-RU" sz="4300" b="1" dirty="0" err="1">
                <a:solidFill>
                  <a:schemeClr val="tx1"/>
                </a:solidFill>
                <a:latin typeface="Times New Roman" panose="02020603050405020304" pitchFamily="18" charset="0"/>
                <a:ea typeface="Times New Roman" panose="02020603050405020304" pitchFamily="18" charset="0"/>
              </a:rPr>
              <a:t>споживання</a:t>
            </a:r>
            <a:r>
              <a:rPr lang="ru-RU" sz="4300" b="1" dirty="0">
                <a:solidFill>
                  <a:schemeClr val="tx1"/>
                </a:solidFill>
                <a:latin typeface="Times New Roman" panose="02020603050405020304" pitchFamily="18" charset="0"/>
                <a:ea typeface="Times New Roman" panose="02020603050405020304" pitchFamily="18" charset="0"/>
              </a:rPr>
              <a:t>) - 540,845 тис. </a:t>
            </a:r>
            <a:r>
              <a:rPr lang="ru-RU" sz="4300" b="1" dirty="0" err="1">
                <a:solidFill>
                  <a:schemeClr val="tx1"/>
                </a:solidFill>
                <a:latin typeface="Times New Roman" panose="02020603050405020304" pitchFamily="18" charset="0"/>
                <a:ea typeface="Times New Roman" panose="02020603050405020304" pitchFamily="18" charset="0"/>
              </a:rPr>
              <a:t>грн</a:t>
            </a:r>
            <a:r>
              <a:rPr lang="ru-RU" sz="4300" b="1" dirty="0">
                <a:solidFill>
                  <a:schemeClr val="tx1"/>
                </a:solidFill>
                <a:latin typeface="Times New Roman" panose="02020603050405020304" pitchFamily="18" charset="0"/>
                <a:ea typeface="Times New Roman" panose="02020603050405020304" pitchFamily="18" charset="0"/>
              </a:rPr>
              <a:t>  та за </a:t>
            </a:r>
            <a:r>
              <a:rPr lang="ru-RU" sz="4300" b="1" dirty="0" err="1">
                <a:solidFill>
                  <a:schemeClr val="tx1"/>
                </a:solidFill>
                <a:latin typeface="Times New Roman" panose="02020603050405020304" pitchFamily="18" charset="0"/>
                <a:ea typeface="Times New Roman" panose="02020603050405020304" pitchFamily="18" charset="0"/>
              </a:rPr>
              <a:t>рахунок</a:t>
            </a:r>
            <a:r>
              <a:rPr lang="ru-RU" sz="4300" b="1" dirty="0">
                <a:solidFill>
                  <a:schemeClr val="tx1"/>
                </a:solidFill>
                <a:latin typeface="Times New Roman" panose="02020603050405020304" pitchFamily="18" charset="0"/>
                <a:ea typeface="Times New Roman" panose="02020603050405020304" pitchFamily="18" charset="0"/>
              </a:rPr>
              <a:t> </a:t>
            </a:r>
            <a:r>
              <a:rPr lang="ru-RU" sz="4300" b="1" dirty="0" err="1">
                <a:solidFill>
                  <a:schemeClr val="tx1"/>
                </a:solidFill>
                <a:latin typeface="Times New Roman" panose="02020603050405020304" pitchFamily="18" charset="0"/>
                <a:ea typeface="Times New Roman" panose="02020603050405020304" pitchFamily="18" charset="0"/>
              </a:rPr>
              <a:t>доходів</a:t>
            </a:r>
            <a:r>
              <a:rPr lang="ru-RU" sz="4300" b="1" dirty="0">
                <a:solidFill>
                  <a:schemeClr val="tx1"/>
                </a:solidFill>
                <a:latin typeface="Times New Roman" panose="02020603050405020304" pitchFamily="18" charset="0"/>
                <a:ea typeface="Times New Roman" panose="02020603050405020304" pitchFamily="18" charset="0"/>
              </a:rPr>
              <a:t> районного бюджету – 58573,004 тис. грн.</a:t>
            </a:r>
          </a:p>
          <a:p>
            <a:endParaRPr lang="ru-RU" dirty="0"/>
          </a:p>
        </p:txBody>
      </p:sp>
    </p:spTree>
    <p:custDataLst>
      <p:tags r:id="rId1"/>
    </p:custDataLst>
    <p:extLst>
      <p:ext uri="{BB962C8B-B14F-4D97-AF65-F5344CB8AC3E}">
        <p14:creationId xmlns:p14="http://schemas.microsoft.com/office/powerpoint/2010/main" val="1844523729"/>
      </p:ext>
    </p:extLst>
  </p:cSld>
  <p:clrMapOvr>
    <a:masterClrMapping/>
  </p:clrMapOvr>
  <mc:AlternateContent xmlns:mc="http://schemas.openxmlformats.org/markup-compatibility/2006" xmlns:p14="http://schemas.microsoft.com/office/powerpoint/2010/main">
    <mc:Choice Requires="p14">
      <p:transition spd="slow" p14:dur="2000">
        <p14:ferris dir="l"/>
        <p:sndAc>
          <p:stSnd>
            <p:snd r:embed="rId3" name="arrow.wav"/>
          </p:stSnd>
        </p:sndAc>
      </p:transition>
    </mc:Choice>
    <mc:Fallback xmlns="">
      <p:transition spd="slow">
        <p:fade/>
        <p:sndAc>
          <p:stSnd>
            <p:snd r:embed="rId9"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p:cTn id="19"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 calcmode="lin" valueType="num">
                                      <p:cBhvr>
                                        <p:cTn id="26"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9" grpId="0">
        <p:bldAsOne/>
      </p:bldGraphic>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ÐÐ°ÑÑÐ¸Ð½ÐºÐ¸ Ð¿Ð¾ Ð·Ð°Ð¿ÑÐ¾ÑÑ Ð¾ÑÐ²ÑÑ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299" y="1110343"/>
            <a:ext cx="5018313" cy="4931228"/>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12271" y="446088"/>
            <a:ext cx="5718855" cy="664255"/>
          </a:xfrm>
        </p:spPr>
        <p:txBody>
          <a:bodyPr>
            <a:noAutofit/>
          </a:bodyPr>
          <a:lstStyle/>
          <a:p>
            <a:pPr algn="ctr"/>
            <a:r>
              <a:rPr lang="uk-UA" sz="4000" dirty="0" smtClean="0">
                <a:latin typeface="Times New Roman" panose="02020603050405020304" pitchFamily="18" charset="0"/>
                <a:cs typeface="Times New Roman" panose="02020603050405020304" pitchFamily="18" charset="0"/>
              </a:rPr>
              <a:t>Галузь освіти</a:t>
            </a:r>
            <a:endParaRPr lang="ru-RU" sz="4000" dirty="0">
              <a:latin typeface="Times New Roman" panose="02020603050405020304" pitchFamily="18" charset="0"/>
              <a:cs typeface="Times New Roman" panose="02020603050405020304" pitchFamily="18" charset="0"/>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1431572808"/>
              </p:ext>
            </p:extLst>
          </p:nvPr>
        </p:nvGraphicFramePr>
        <p:xfrm>
          <a:off x="6323013" y="446089"/>
          <a:ext cx="5181600" cy="6232298"/>
        </p:xfrm>
        <a:graphic>
          <a:graphicData uri="http://schemas.openxmlformats.org/drawingml/2006/chart">
            <c:chart xmlns:c="http://schemas.openxmlformats.org/drawingml/2006/chart" xmlns:r="http://schemas.openxmlformats.org/officeDocument/2006/relationships" r:id="rId5"/>
          </a:graphicData>
        </a:graphic>
      </p:graphicFrame>
      <p:sp>
        <p:nvSpPr>
          <p:cNvPr id="4" name="Текст 3"/>
          <p:cNvSpPr>
            <a:spLocks noGrp="1"/>
          </p:cNvSpPr>
          <p:nvPr>
            <p:ph type="body" sz="half" idx="2"/>
          </p:nvPr>
        </p:nvSpPr>
        <p:spPr>
          <a:xfrm>
            <a:off x="519985" y="1598613"/>
            <a:ext cx="5522912" cy="5259387"/>
          </a:xfrm>
        </p:spPr>
        <p:txBody>
          <a:bodyPr>
            <a:normAutofit fontScale="62500" lnSpcReduction="20000"/>
          </a:bodyPr>
          <a:lstStyle/>
          <a:p>
            <a:pPr algn="just"/>
            <a:r>
              <a:rPr lang="ru-RU" sz="2200" b="1" dirty="0" err="1">
                <a:latin typeface="Times New Roman" panose="02020603050405020304" pitchFamily="18" charset="0"/>
                <a:cs typeface="Times New Roman" panose="02020603050405020304" pitchFamily="18" charset="0"/>
              </a:rPr>
              <a:t>Статтею</a:t>
            </a:r>
            <a:r>
              <a:rPr lang="ru-RU" sz="2200" b="1" dirty="0">
                <a:latin typeface="Times New Roman" panose="02020603050405020304" pitchFamily="18" charset="0"/>
                <a:cs typeface="Times New Roman" panose="02020603050405020304" pitchFamily="18" charset="0"/>
              </a:rPr>
              <a:t> 103-2 Бюджетного Кодексу </a:t>
            </a:r>
            <a:r>
              <a:rPr lang="ru-RU" sz="2200" b="1" dirty="0" err="1">
                <a:latin typeface="Times New Roman" panose="02020603050405020304" pitchFamily="18" charset="0"/>
                <a:cs typeface="Times New Roman" panose="02020603050405020304" pitchFamily="18" charset="0"/>
              </a:rPr>
              <a:t>України</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передбачено</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що</a:t>
            </a:r>
            <a:r>
              <a:rPr lang="ru-RU" sz="2200" b="1" dirty="0">
                <a:latin typeface="Times New Roman" panose="02020603050405020304" pitchFamily="18" charset="0"/>
                <a:cs typeface="Times New Roman" panose="02020603050405020304" pitchFamily="18" charset="0"/>
              </a:rPr>
              <a:t> за </a:t>
            </a:r>
            <a:r>
              <a:rPr lang="ru-RU" sz="2200" b="1" dirty="0" err="1">
                <a:latin typeface="Times New Roman" panose="02020603050405020304" pitchFamily="18" charset="0"/>
                <a:cs typeface="Times New Roman" panose="02020603050405020304" pitchFamily="18" charset="0"/>
              </a:rPr>
              <a:t>рахунок</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освітньої</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субвенції</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здійснюються</a:t>
            </a:r>
            <a:r>
              <a:rPr lang="ru-RU" sz="2200" b="1" dirty="0">
                <a:latin typeface="Times New Roman" panose="02020603050405020304" pitchFamily="18" charset="0"/>
                <a:cs typeface="Times New Roman" panose="02020603050405020304" pitchFamily="18" charset="0"/>
              </a:rPr>
              <a:t> на оплату </a:t>
            </a:r>
            <a:r>
              <a:rPr lang="ru-RU" sz="2200" b="1" dirty="0" err="1">
                <a:latin typeface="Times New Roman" panose="02020603050405020304" pitchFamily="18" charset="0"/>
                <a:cs typeface="Times New Roman" panose="02020603050405020304" pitchFamily="18" charset="0"/>
              </a:rPr>
              <a:t>праці</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педагогічних</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працівників</a:t>
            </a:r>
            <a:r>
              <a:rPr lang="ru-RU" sz="2200" b="1" dirty="0">
                <a:latin typeface="Times New Roman" panose="02020603050405020304" pitchFamily="18" charset="0"/>
                <a:cs typeface="Times New Roman" panose="02020603050405020304" pitchFamily="18" charset="0"/>
              </a:rPr>
              <a:t> по </a:t>
            </a:r>
            <a:r>
              <a:rPr lang="ru-RU" sz="2200" b="1" dirty="0" err="1">
                <a:latin typeface="Times New Roman" panose="02020603050405020304" pitchFamily="18" charset="0"/>
                <a:cs typeface="Times New Roman" panose="02020603050405020304" pitchFamily="18" charset="0"/>
              </a:rPr>
              <a:t>загальноосвітніх</a:t>
            </a:r>
            <a:r>
              <a:rPr lang="ru-RU" sz="2200" b="1" dirty="0">
                <a:latin typeface="Times New Roman" panose="02020603050405020304" pitchFamily="18" charset="0"/>
                <a:cs typeface="Times New Roman" panose="02020603050405020304" pitchFamily="18" charset="0"/>
              </a:rPr>
              <a:t> закладах. При </a:t>
            </a:r>
            <a:r>
              <a:rPr lang="ru-RU" sz="2200" b="1" dirty="0" err="1">
                <a:latin typeface="Times New Roman" panose="02020603050405020304" pitchFamily="18" charset="0"/>
                <a:cs typeface="Times New Roman" panose="02020603050405020304" pitchFamily="18" charset="0"/>
              </a:rPr>
              <a:t>плануванні</a:t>
            </a:r>
            <a:r>
              <a:rPr lang="ru-RU" sz="2200" b="1" dirty="0">
                <a:latin typeface="Times New Roman" panose="02020603050405020304" pitchFamily="18" charset="0"/>
                <a:cs typeface="Times New Roman" panose="02020603050405020304" pitchFamily="18" charset="0"/>
              </a:rPr>
              <a:t> районного бюджету на 2019 </a:t>
            </a:r>
            <a:r>
              <a:rPr lang="ru-RU" sz="2200" b="1" dirty="0" err="1">
                <a:latin typeface="Times New Roman" panose="02020603050405020304" pitchFamily="18" charset="0"/>
                <a:cs typeface="Times New Roman" panose="02020603050405020304" pitchFamily="18" charset="0"/>
              </a:rPr>
              <a:t>рік</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враховано</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утримання</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техпрацівників</a:t>
            </a:r>
            <a:r>
              <a:rPr lang="ru-RU" sz="2200" b="1" dirty="0">
                <a:latin typeface="Times New Roman" panose="02020603050405020304" pitchFamily="18" charset="0"/>
                <a:cs typeface="Times New Roman" panose="02020603050405020304" pitchFamily="18" charset="0"/>
              </a:rPr>
              <a:t> та техперсоналу по </a:t>
            </a:r>
            <a:r>
              <a:rPr lang="ru-RU" sz="2200" b="1" dirty="0" err="1">
                <a:latin typeface="Times New Roman" panose="02020603050405020304" pitchFamily="18" charset="0"/>
                <a:cs typeface="Times New Roman" panose="02020603050405020304" pitchFamily="18" charset="0"/>
              </a:rPr>
              <a:t>загальноосвітніх</a:t>
            </a:r>
            <a:r>
              <a:rPr lang="ru-RU" sz="2200" b="1" dirty="0">
                <a:latin typeface="Times New Roman" panose="02020603050405020304" pitchFamily="18" charset="0"/>
                <a:cs typeface="Times New Roman" panose="02020603050405020304" pitchFamily="18" charset="0"/>
              </a:rPr>
              <a:t> закладах за </a:t>
            </a:r>
            <a:r>
              <a:rPr lang="ru-RU" sz="2200" b="1" dirty="0" err="1">
                <a:latin typeface="Times New Roman" panose="02020603050405020304" pitchFamily="18" charset="0"/>
                <a:cs typeface="Times New Roman" panose="02020603050405020304" pitchFamily="18" charset="0"/>
              </a:rPr>
              <a:t>рахунок</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коштів</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додаткової</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дотації</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Освітня</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субвенція</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направлення</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виключно</a:t>
            </a:r>
            <a:r>
              <a:rPr lang="ru-RU" sz="2200" b="1" dirty="0">
                <a:latin typeface="Times New Roman" panose="02020603050405020304" pitchFamily="18" charset="0"/>
                <a:cs typeface="Times New Roman" panose="02020603050405020304" pitchFamily="18" charset="0"/>
              </a:rPr>
              <a:t> на </a:t>
            </a:r>
            <a:r>
              <a:rPr lang="ru-RU" sz="2200" b="1" dirty="0" err="1">
                <a:latin typeface="Times New Roman" panose="02020603050405020304" pitchFamily="18" charset="0"/>
                <a:cs typeface="Times New Roman" panose="02020603050405020304" pitchFamily="18" charset="0"/>
              </a:rPr>
              <a:t>виплату</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заробітної</a:t>
            </a:r>
            <a:r>
              <a:rPr lang="ru-RU" sz="2200" b="1" dirty="0">
                <a:latin typeface="Times New Roman" panose="02020603050405020304" pitchFamily="18" charset="0"/>
                <a:cs typeface="Times New Roman" panose="02020603050405020304" pitchFamily="18" charset="0"/>
              </a:rPr>
              <a:t> плати та </a:t>
            </a:r>
            <a:r>
              <a:rPr lang="ru-RU" sz="2200" b="1" dirty="0" err="1">
                <a:latin typeface="Times New Roman" panose="02020603050405020304" pitchFamily="18" charset="0"/>
                <a:cs typeface="Times New Roman" panose="02020603050405020304" pitchFamily="18" charset="0"/>
              </a:rPr>
              <a:t>нарахувань</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педагогічних</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працівників</a:t>
            </a:r>
            <a:r>
              <a:rPr lang="ru-RU" sz="2200" b="1" dirty="0">
                <a:latin typeface="Times New Roman" panose="02020603050405020304" pitchFamily="18" charset="0"/>
                <a:cs typeface="Times New Roman" panose="02020603050405020304" pitchFamily="18" charset="0"/>
              </a:rPr>
              <a:t>.</a:t>
            </a:r>
          </a:p>
          <a:p>
            <a:pPr algn="just"/>
            <a:r>
              <a:rPr lang="ru-RU" sz="2200" b="1" dirty="0">
                <a:latin typeface="Times New Roman" panose="02020603050405020304" pitchFamily="18" charset="0"/>
                <a:cs typeface="Times New Roman" panose="02020603050405020304" pitchFamily="18" charset="0"/>
              </a:rPr>
              <a:t>	На </a:t>
            </a:r>
            <a:r>
              <a:rPr lang="ru-RU" sz="2200" b="1" dirty="0" err="1">
                <a:latin typeface="Times New Roman" panose="02020603050405020304" pitchFamily="18" charset="0"/>
                <a:cs typeface="Times New Roman" panose="02020603050405020304" pitchFamily="18" charset="0"/>
              </a:rPr>
              <a:t>виконання</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Програми</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харчування</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учнів</a:t>
            </a:r>
            <a:r>
              <a:rPr lang="ru-RU" sz="2200" b="1" dirty="0">
                <a:latin typeface="Times New Roman" panose="02020603050405020304" pitchFamily="18" charset="0"/>
                <a:cs typeface="Times New Roman" panose="02020603050405020304" pitchFamily="18" charset="0"/>
              </a:rPr>
              <a:t> та </a:t>
            </a:r>
            <a:r>
              <a:rPr lang="ru-RU" sz="2200" b="1" dirty="0" err="1">
                <a:latin typeface="Times New Roman" panose="02020603050405020304" pitchFamily="18" charset="0"/>
                <a:cs typeface="Times New Roman" panose="02020603050405020304" pitchFamily="18" charset="0"/>
              </a:rPr>
              <a:t>вихованців</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загальноосвітніх</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шкіл</a:t>
            </a:r>
            <a:r>
              <a:rPr lang="ru-RU" sz="2200" b="1" dirty="0">
                <a:latin typeface="Times New Roman" panose="02020603050405020304" pitchFamily="18" charset="0"/>
                <a:cs typeface="Times New Roman" panose="02020603050405020304" pitchFamily="18" charset="0"/>
              </a:rPr>
              <a:t> на 2019 </a:t>
            </a:r>
            <a:r>
              <a:rPr lang="ru-RU" sz="2200" b="1" dirty="0" err="1">
                <a:latin typeface="Times New Roman" panose="02020603050405020304" pitchFamily="18" charset="0"/>
                <a:cs typeface="Times New Roman" panose="02020603050405020304" pitchFamily="18" charset="0"/>
              </a:rPr>
              <a:t>рік</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передбачено</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кошти</a:t>
            </a:r>
            <a:r>
              <a:rPr lang="ru-RU" sz="2200" b="1" dirty="0">
                <a:latin typeface="Times New Roman" panose="02020603050405020304" pitchFamily="18" charset="0"/>
                <a:cs typeface="Times New Roman" panose="02020603050405020304" pitchFamily="18" charset="0"/>
              </a:rPr>
              <a:t> в </a:t>
            </a:r>
            <a:r>
              <a:rPr lang="ru-RU" sz="2200" b="1" dirty="0" err="1">
                <a:latin typeface="Times New Roman" panose="02020603050405020304" pitchFamily="18" charset="0"/>
                <a:cs typeface="Times New Roman" panose="02020603050405020304" pitchFamily="18" charset="0"/>
              </a:rPr>
              <a:t>сумі</a:t>
            </a:r>
            <a:r>
              <a:rPr lang="ru-RU" sz="2200" b="1" dirty="0">
                <a:latin typeface="Times New Roman" panose="02020603050405020304" pitchFamily="18" charset="0"/>
                <a:cs typeface="Times New Roman" panose="02020603050405020304" pitchFamily="18" charset="0"/>
              </a:rPr>
              <a:t> 12580,0 тис. грн.</a:t>
            </a:r>
          </a:p>
          <a:p>
            <a:pPr algn="just"/>
            <a:r>
              <a:rPr lang="ru-RU" sz="2200" b="1" dirty="0">
                <a:latin typeface="Times New Roman" panose="02020603050405020304" pitchFamily="18" charset="0"/>
                <a:cs typeface="Times New Roman" panose="02020603050405020304" pitchFamily="18" charset="0"/>
              </a:rPr>
              <a:t>	На </a:t>
            </a:r>
            <a:r>
              <a:rPr lang="ru-RU" sz="2200" b="1" dirty="0" err="1">
                <a:latin typeface="Times New Roman" panose="02020603050405020304" pitchFamily="18" charset="0"/>
                <a:cs typeface="Times New Roman" panose="02020603050405020304" pitchFamily="18" charset="0"/>
              </a:rPr>
              <a:t>утримання</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Комунальних</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закладів</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Броварської</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районної</a:t>
            </a:r>
            <a:r>
              <a:rPr lang="ru-RU" sz="2200" b="1" dirty="0">
                <a:latin typeface="Times New Roman" panose="02020603050405020304" pitchFamily="18" charset="0"/>
                <a:cs typeface="Times New Roman" panose="02020603050405020304" pitchFamily="18" charset="0"/>
              </a:rPr>
              <a:t> ради «</a:t>
            </a:r>
            <a:r>
              <a:rPr lang="ru-RU" sz="2200" b="1" dirty="0" err="1">
                <a:latin typeface="Times New Roman" panose="02020603050405020304" pitchFamily="18" charset="0"/>
                <a:cs typeface="Times New Roman" panose="02020603050405020304" pitchFamily="18" charset="0"/>
              </a:rPr>
              <a:t>Броварський</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районний</a:t>
            </a:r>
            <a:r>
              <a:rPr lang="ru-RU" sz="2200" b="1" dirty="0">
                <a:latin typeface="Times New Roman" panose="02020603050405020304" pitchFamily="18" charset="0"/>
                <a:cs typeface="Times New Roman" panose="02020603050405020304" pitchFamily="18" charset="0"/>
              </a:rPr>
              <a:t> центр </a:t>
            </a:r>
            <a:r>
              <a:rPr lang="ru-RU" sz="2200" b="1" dirty="0" err="1">
                <a:latin typeface="Times New Roman" panose="02020603050405020304" pitchFamily="18" charset="0"/>
                <a:cs typeface="Times New Roman" panose="02020603050405020304" pitchFamily="18" charset="0"/>
              </a:rPr>
              <a:t>патріотичного</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виховання</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учнівської</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молоді</a:t>
            </a:r>
            <a:r>
              <a:rPr lang="ru-RU" sz="2200" b="1" dirty="0">
                <a:latin typeface="Times New Roman" panose="02020603050405020304" pitchFamily="18" charset="0"/>
                <a:cs typeface="Times New Roman" panose="02020603050405020304" pitchFamily="18" charset="0"/>
              </a:rPr>
              <a:t>» та «</a:t>
            </a:r>
            <a:r>
              <a:rPr lang="ru-RU" sz="2200" b="1" dirty="0" err="1">
                <a:latin typeface="Times New Roman" panose="02020603050405020304" pitchFamily="18" charset="0"/>
                <a:cs typeface="Times New Roman" panose="02020603050405020304" pitchFamily="18" charset="0"/>
              </a:rPr>
              <a:t>Броварський</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районний</a:t>
            </a:r>
            <a:r>
              <a:rPr lang="ru-RU" sz="2200" b="1" dirty="0">
                <a:latin typeface="Times New Roman" panose="02020603050405020304" pitchFamily="18" charset="0"/>
                <a:cs typeface="Times New Roman" panose="02020603050405020304" pitchFamily="18" charset="0"/>
              </a:rPr>
              <a:t> центр </a:t>
            </a:r>
            <a:r>
              <a:rPr lang="ru-RU" sz="2200" b="1" dirty="0" err="1">
                <a:latin typeface="Times New Roman" panose="02020603050405020304" pitchFamily="18" charset="0"/>
                <a:cs typeface="Times New Roman" panose="02020603050405020304" pitchFamily="18" charset="0"/>
              </a:rPr>
              <a:t>дитячої</a:t>
            </a:r>
            <a:r>
              <a:rPr lang="ru-RU" sz="2200" b="1" dirty="0">
                <a:latin typeface="Times New Roman" panose="02020603050405020304" pitchFamily="18" charset="0"/>
                <a:cs typeface="Times New Roman" panose="02020603050405020304" pitchFamily="18" charset="0"/>
              </a:rPr>
              <a:t> та </a:t>
            </a:r>
            <a:r>
              <a:rPr lang="ru-RU" sz="2200" b="1" dirty="0" err="1">
                <a:latin typeface="Times New Roman" panose="02020603050405020304" pitchFamily="18" charset="0"/>
                <a:cs typeface="Times New Roman" panose="02020603050405020304" pitchFamily="18" charset="0"/>
              </a:rPr>
              <a:t>юнацької</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творчості</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передбачено</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кошти</a:t>
            </a:r>
            <a:r>
              <a:rPr lang="ru-RU" sz="2200" b="1" dirty="0">
                <a:latin typeface="Times New Roman" panose="02020603050405020304" pitchFamily="18" charset="0"/>
                <a:cs typeface="Times New Roman" panose="02020603050405020304" pitchFamily="18" charset="0"/>
              </a:rPr>
              <a:t> в </a:t>
            </a:r>
            <a:r>
              <a:rPr lang="ru-RU" sz="2200" b="1" dirty="0" err="1">
                <a:latin typeface="Times New Roman" panose="02020603050405020304" pitchFamily="18" charset="0"/>
                <a:cs typeface="Times New Roman" panose="02020603050405020304" pitchFamily="18" charset="0"/>
              </a:rPr>
              <a:t>сумі</a:t>
            </a:r>
            <a:r>
              <a:rPr lang="ru-RU" sz="2200" b="1" dirty="0">
                <a:latin typeface="Times New Roman" panose="02020603050405020304" pitchFamily="18" charset="0"/>
                <a:cs typeface="Times New Roman" panose="02020603050405020304" pitchFamily="18" charset="0"/>
              </a:rPr>
              <a:t> 8616,54 тис. </a:t>
            </a:r>
            <a:r>
              <a:rPr lang="ru-RU" sz="2200" b="1" dirty="0" err="1">
                <a:latin typeface="Times New Roman" panose="02020603050405020304" pitchFamily="18" charset="0"/>
                <a:cs typeface="Times New Roman" panose="02020603050405020304" pitchFamily="18" charset="0"/>
              </a:rPr>
              <a:t>грн</a:t>
            </a:r>
            <a:r>
              <a:rPr lang="ru-RU" sz="2200" b="1" dirty="0">
                <a:latin typeface="Times New Roman" panose="02020603050405020304" pitchFamily="18" charset="0"/>
                <a:cs typeface="Times New Roman" panose="02020603050405020304" pitchFamily="18" charset="0"/>
              </a:rPr>
              <a:t>, з них  на </a:t>
            </a:r>
            <a:r>
              <a:rPr lang="ru-RU" sz="2200" b="1" dirty="0" err="1">
                <a:latin typeface="Times New Roman" panose="02020603050405020304" pitchFamily="18" charset="0"/>
                <a:cs typeface="Times New Roman" panose="02020603050405020304" pitchFamily="18" charset="0"/>
              </a:rPr>
              <a:t>заробітну</a:t>
            </a:r>
            <a:r>
              <a:rPr lang="ru-RU" sz="2200" b="1" dirty="0">
                <a:latin typeface="Times New Roman" panose="02020603050405020304" pitchFamily="18" charset="0"/>
                <a:cs typeface="Times New Roman" panose="02020603050405020304" pitchFamily="18" charset="0"/>
              </a:rPr>
              <a:t> плату та </a:t>
            </a:r>
            <a:r>
              <a:rPr lang="ru-RU" sz="2200" b="1" dirty="0" err="1">
                <a:latin typeface="Times New Roman" panose="02020603050405020304" pitchFamily="18" charset="0"/>
                <a:cs typeface="Times New Roman" panose="02020603050405020304" pitchFamily="18" charset="0"/>
              </a:rPr>
              <a:t>нарахування</a:t>
            </a:r>
            <a:r>
              <a:rPr lang="ru-RU" sz="2200" b="1" dirty="0">
                <a:latin typeface="Times New Roman" panose="02020603050405020304" pitchFamily="18" charset="0"/>
                <a:cs typeface="Times New Roman" panose="02020603050405020304" pitchFamily="18" charset="0"/>
              </a:rPr>
              <a:t> на ней – 8338,94 тис. </a:t>
            </a:r>
            <a:r>
              <a:rPr lang="ru-RU" sz="2200" b="1" dirty="0" err="1">
                <a:latin typeface="Times New Roman" panose="02020603050405020304" pitchFamily="18" charset="0"/>
                <a:cs typeface="Times New Roman" panose="02020603050405020304" pitchFamily="18" charset="0"/>
              </a:rPr>
              <a:t>грн</a:t>
            </a:r>
            <a:r>
              <a:rPr lang="ru-RU" sz="2200" b="1" dirty="0">
                <a:latin typeface="Times New Roman" panose="02020603050405020304" pitchFamily="18" charset="0"/>
                <a:cs typeface="Times New Roman" panose="02020603050405020304" pitchFamily="18" charset="0"/>
              </a:rPr>
              <a:t>, на </a:t>
            </a:r>
            <a:r>
              <a:rPr lang="ru-RU" sz="2200" b="1" dirty="0" err="1">
                <a:latin typeface="Times New Roman" panose="02020603050405020304" pitchFamily="18" charset="0"/>
                <a:cs typeface="Times New Roman" panose="02020603050405020304" pitchFamily="18" charset="0"/>
              </a:rPr>
              <a:t>енергоносії</a:t>
            </a:r>
            <a:r>
              <a:rPr lang="ru-RU" sz="2200" b="1" dirty="0">
                <a:latin typeface="Times New Roman" panose="02020603050405020304" pitchFamily="18" charset="0"/>
                <a:cs typeface="Times New Roman" panose="02020603050405020304" pitchFamily="18" charset="0"/>
              </a:rPr>
              <a:t> – 36,0 тис. грн.</a:t>
            </a:r>
          </a:p>
          <a:p>
            <a:pPr algn="just"/>
            <a:r>
              <a:rPr lang="ru-RU" sz="2200" b="1" dirty="0">
                <a:latin typeface="Times New Roman" panose="02020603050405020304" pitchFamily="18" charset="0"/>
                <a:cs typeface="Times New Roman" panose="02020603050405020304" pitchFamily="18" charset="0"/>
              </a:rPr>
              <a:t>	На </a:t>
            </a:r>
            <a:r>
              <a:rPr lang="ru-RU" sz="2200" b="1" dirty="0" err="1">
                <a:latin typeface="Times New Roman" panose="02020603050405020304" pitchFamily="18" charset="0"/>
                <a:cs typeface="Times New Roman" panose="02020603050405020304" pitchFamily="18" charset="0"/>
              </a:rPr>
              <a:t>виплати</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одноразової</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допомоги</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дітям</a:t>
            </a:r>
            <a:r>
              <a:rPr lang="ru-RU" sz="2200" b="1" dirty="0">
                <a:latin typeface="Times New Roman" panose="02020603050405020304" pitchFamily="18" charset="0"/>
                <a:cs typeface="Times New Roman" panose="02020603050405020304" pitchFamily="18" charset="0"/>
              </a:rPr>
              <a:t>-сиротам та </a:t>
            </a:r>
            <a:r>
              <a:rPr lang="ru-RU" sz="2200" b="1" dirty="0" err="1">
                <a:latin typeface="Times New Roman" panose="02020603050405020304" pitchFamily="18" charset="0"/>
                <a:cs typeface="Times New Roman" panose="02020603050405020304" pitchFamily="18" charset="0"/>
              </a:rPr>
              <a:t>дітям</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позбавленим</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батьківського</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піклування</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яким</a:t>
            </a:r>
            <a:r>
              <a:rPr lang="ru-RU" sz="2200" b="1" dirty="0">
                <a:latin typeface="Times New Roman" panose="02020603050405020304" pitchFamily="18" charset="0"/>
                <a:cs typeface="Times New Roman" panose="02020603050405020304" pitchFamily="18" charset="0"/>
              </a:rPr>
              <a:t> у 2019 </a:t>
            </a:r>
            <a:r>
              <a:rPr lang="ru-RU" sz="2200" b="1" dirty="0" err="1">
                <a:latin typeface="Times New Roman" panose="02020603050405020304" pitchFamily="18" charset="0"/>
                <a:cs typeface="Times New Roman" panose="02020603050405020304" pitchFamily="18" charset="0"/>
              </a:rPr>
              <a:t>році</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виповниться</a:t>
            </a:r>
            <a:r>
              <a:rPr lang="ru-RU" sz="2200" b="1" dirty="0">
                <a:latin typeface="Times New Roman" panose="02020603050405020304" pitchFamily="18" charset="0"/>
                <a:cs typeface="Times New Roman" panose="02020603050405020304" pitchFamily="18" charset="0"/>
              </a:rPr>
              <a:t> 18 </a:t>
            </a:r>
            <a:r>
              <a:rPr lang="ru-RU" sz="2200" b="1" dirty="0" err="1">
                <a:latin typeface="Times New Roman" panose="02020603050405020304" pitchFamily="18" charset="0"/>
                <a:cs typeface="Times New Roman" panose="02020603050405020304" pitchFamily="18" charset="0"/>
              </a:rPr>
              <a:t>років</a:t>
            </a:r>
            <a:r>
              <a:rPr lang="ru-RU" sz="2200" b="1" dirty="0">
                <a:latin typeface="Times New Roman" panose="02020603050405020304" pitchFamily="18" charset="0"/>
                <a:cs typeface="Times New Roman" panose="02020603050405020304" pitchFamily="18" charset="0"/>
              </a:rPr>
              <a:t>, на </a:t>
            </a:r>
            <a:r>
              <a:rPr lang="ru-RU" sz="2200" b="1" dirty="0" err="1">
                <a:latin typeface="Times New Roman" panose="02020603050405020304" pitchFamily="18" charset="0"/>
                <a:cs typeface="Times New Roman" panose="02020603050405020304" pitchFamily="18" charset="0"/>
              </a:rPr>
              <a:t>підставі</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розрахунку</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відділу</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освіти</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заплановано</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кошти</a:t>
            </a:r>
            <a:r>
              <a:rPr lang="ru-RU" sz="2200" b="1" dirty="0">
                <a:latin typeface="Times New Roman" panose="02020603050405020304" pitchFamily="18" charset="0"/>
                <a:cs typeface="Times New Roman" panose="02020603050405020304" pitchFamily="18" charset="0"/>
              </a:rPr>
              <a:t> в </a:t>
            </a:r>
            <a:r>
              <a:rPr lang="ru-RU" sz="2200" b="1" dirty="0" err="1">
                <a:latin typeface="Times New Roman" panose="02020603050405020304" pitchFamily="18" charset="0"/>
                <a:cs typeface="Times New Roman" panose="02020603050405020304" pitchFamily="18" charset="0"/>
              </a:rPr>
              <a:t>сумі</a:t>
            </a:r>
            <a:r>
              <a:rPr lang="ru-RU" sz="2200" b="1" dirty="0">
                <a:latin typeface="Times New Roman" panose="02020603050405020304" pitchFamily="18" charset="0"/>
                <a:cs typeface="Times New Roman" panose="02020603050405020304" pitchFamily="18" charset="0"/>
              </a:rPr>
              <a:t> 41,810 тис. грн. На </a:t>
            </a:r>
            <a:r>
              <a:rPr lang="ru-RU" sz="2200" b="1" dirty="0" err="1">
                <a:latin typeface="Times New Roman" panose="02020603050405020304" pitchFamily="18" charset="0"/>
                <a:cs typeface="Times New Roman" panose="02020603050405020304" pitchFamily="18" charset="0"/>
              </a:rPr>
              <a:t>виконання</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Районної</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програми</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відпочинку</a:t>
            </a:r>
            <a:r>
              <a:rPr lang="ru-RU" sz="2200" b="1" dirty="0">
                <a:latin typeface="Times New Roman" panose="02020603050405020304" pitchFamily="18" charset="0"/>
                <a:cs typeface="Times New Roman" panose="02020603050405020304" pitchFamily="18" charset="0"/>
              </a:rPr>
              <a:t> та </a:t>
            </a:r>
            <a:r>
              <a:rPr lang="ru-RU" sz="2200" b="1" dirty="0" err="1">
                <a:latin typeface="Times New Roman" panose="02020603050405020304" pitchFamily="18" charset="0"/>
                <a:cs typeface="Times New Roman" panose="02020603050405020304" pitchFamily="18" charset="0"/>
              </a:rPr>
              <a:t>оздоровлення</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дітей</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Броварського</a:t>
            </a:r>
            <a:r>
              <a:rPr lang="ru-RU" sz="2200" b="1" dirty="0">
                <a:latin typeface="Times New Roman" panose="02020603050405020304" pitchFamily="18" charset="0"/>
                <a:cs typeface="Times New Roman" panose="02020603050405020304" pitchFamily="18" charset="0"/>
              </a:rPr>
              <a:t> району на 2019 </a:t>
            </a:r>
            <a:r>
              <a:rPr lang="ru-RU" sz="2200" b="1" dirty="0" err="1">
                <a:latin typeface="Times New Roman" panose="02020603050405020304" pitchFamily="18" charset="0"/>
                <a:cs typeface="Times New Roman" panose="02020603050405020304" pitchFamily="18" charset="0"/>
              </a:rPr>
              <a:t>рік</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планується</a:t>
            </a:r>
            <a:r>
              <a:rPr lang="ru-RU" sz="2200" b="1"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спрямувати</a:t>
            </a:r>
            <a:r>
              <a:rPr lang="ru-RU" sz="2200" b="1" dirty="0">
                <a:latin typeface="Times New Roman" panose="02020603050405020304" pitchFamily="18" charset="0"/>
                <a:cs typeface="Times New Roman" panose="02020603050405020304" pitchFamily="18" charset="0"/>
              </a:rPr>
              <a:t> </a:t>
            </a:r>
            <a:r>
              <a:rPr lang="ru-RU" sz="2200" b="1" dirty="0" smtClean="0">
                <a:latin typeface="Times New Roman" panose="02020603050405020304" pitchFamily="18" charset="0"/>
                <a:cs typeface="Times New Roman" panose="02020603050405020304" pitchFamily="18" charset="0"/>
              </a:rPr>
              <a:t>911,273 </a:t>
            </a:r>
            <a:r>
              <a:rPr lang="ru-RU" sz="2200" b="1" dirty="0">
                <a:latin typeface="Times New Roman" panose="02020603050405020304" pitchFamily="18" charset="0"/>
                <a:cs typeface="Times New Roman" panose="02020603050405020304" pitchFamily="18" charset="0"/>
              </a:rPr>
              <a:t>тис. грн.</a:t>
            </a:r>
          </a:p>
          <a:p>
            <a:pPr algn="just"/>
            <a:endParaRPr lang="ru-RU" dirty="0"/>
          </a:p>
        </p:txBody>
      </p:sp>
    </p:spTree>
    <p:custDataLst>
      <p:tags r:id="rId1"/>
    </p:custDataLst>
    <p:extLst>
      <p:ext uri="{BB962C8B-B14F-4D97-AF65-F5344CB8AC3E}">
        <p14:creationId xmlns:p14="http://schemas.microsoft.com/office/powerpoint/2010/main" val="3760550383"/>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3" name="arrow.wav"/>
          </p:stSnd>
        </p:sndAc>
      </p:transition>
    </mc:Choice>
    <mc:Fallback xmlns="">
      <p:transition spd="slow">
        <p:fade/>
        <p:sndAc>
          <p:stSnd>
            <p:snd r:embed="rId6"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p:cTn id="30"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 calcmode="lin" valueType="num">
                                      <p:cBhvr>
                                        <p:cTn id="38"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9"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41"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029"/>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5258208"/>
      </p:ext>
    </p:extLst>
  </p:cSld>
  <p:clrMapOvr>
    <a:masterClrMapping/>
  </p:clrMapOvr>
  <mc:AlternateContent xmlns:mc="http://schemas.openxmlformats.org/markup-compatibility/2006" xmlns:p14="http://schemas.microsoft.com/office/powerpoint/2010/main">
    <mc:Choice Requires="p14">
      <p:transition p14:dur="100">
        <p:cut/>
        <p:sndAc>
          <p:stSnd>
            <p:snd r:embed="rId3" name="suction.wav"/>
          </p:stSnd>
        </p:sndAc>
      </p:transition>
    </mc:Choice>
    <mc:Fallback xmlns="">
      <p:transition>
        <p:cut/>
        <p:sndAc>
          <p:stSnd>
            <p:snd r:embed="rId5" name="suctio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4"/>
          <a:stretch>
            <a:fillRect/>
          </a:stretch>
        </p:blipFill>
        <p:spPr>
          <a:xfrm>
            <a:off x="9176657" y="-1"/>
            <a:ext cx="3015343" cy="2666999"/>
          </a:xfrm>
          <a:prstGeom prst="rect">
            <a:avLst/>
          </a:prstGeom>
        </p:spPr>
      </p:pic>
      <p:sp>
        <p:nvSpPr>
          <p:cNvPr id="2" name="Заголовок 1"/>
          <p:cNvSpPr>
            <a:spLocks noGrp="1"/>
          </p:cNvSpPr>
          <p:nvPr>
            <p:ph type="title"/>
          </p:nvPr>
        </p:nvSpPr>
        <p:spPr>
          <a:xfrm>
            <a:off x="1484311" y="130629"/>
            <a:ext cx="10018713" cy="1387928"/>
          </a:xfrm>
        </p:spPr>
        <p:txBody>
          <a:bodyPr>
            <a:normAutofit/>
          </a:bodyPr>
          <a:lstStyle/>
          <a:p>
            <a:r>
              <a:rPr lang="uk-UA" sz="5400" b="1" dirty="0" smtClean="0">
                <a:latin typeface="Times New Roman" panose="02020603050405020304" pitchFamily="18" charset="0"/>
                <a:cs typeface="Times New Roman" panose="02020603050405020304" pitchFamily="18" charset="0"/>
              </a:rPr>
              <a:t>Охорона здоров’я</a:t>
            </a:r>
            <a:endParaRPr lang="ru-RU" sz="5400" b="1"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5927270" y="1518557"/>
            <a:ext cx="6264730" cy="5339443"/>
          </a:xfrm>
        </p:spPr>
        <p:txBody>
          <a:bodyPr>
            <a:normAutofit fontScale="25000" lnSpcReduction="20000"/>
          </a:bodyPr>
          <a:lstStyle/>
          <a:p>
            <a:r>
              <a:rPr lang="ru-RU" sz="4300" b="1" dirty="0">
                <a:latin typeface="Times New Roman" panose="02020603050405020304" pitchFamily="18" charset="0"/>
                <a:cs typeface="Times New Roman" panose="02020603050405020304" pitchFamily="18" charset="0"/>
              </a:rPr>
              <a:t>1.	На </a:t>
            </a:r>
            <a:r>
              <a:rPr lang="ru-RU" sz="4300" b="1" dirty="0" err="1">
                <a:latin typeface="Times New Roman" panose="02020603050405020304" pitchFamily="18" charset="0"/>
                <a:cs typeface="Times New Roman" panose="02020603050405020304" pitchFamily="18" charset="0"/>
              </a:rPr>
              <a:t>фінансову</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підтримку</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галузі</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охорони</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здоров’я</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первинного</a:t>
            </a:r>
            <a:r>
              <a:rPr lang="ru-RU" sz="4300" b="1" dirty="0">
                <a:latin typeface="Times New Roman" panose="02020603050405020304" pitchFamily="18" charset="0"/>
                <a:cs typeface="Times New Roman" panose="02020603050405020304" pitchFamily="18" charset="0"/>
              </a:rPr>
              <a:t> та </a:t>
            </a:r>
            <a:r>
              <a:rPr lang="ru-RU" sz="4300" b="1" dirty="0" err="1">
                <a:latin typeface="Times New Roman" panose="02020603050405020304" pitchFamily="18" charset="0"/>
                <a:cs typeface="Times New Roman" panose="02020603050405020304" pitchFamily="18" charset="0"/>
              </a:rPr>
              <a:t>вторинного</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рівня</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заплановано</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кошти</a:t>
            </a:r>
            <a:r>
              <a:rPr lang="ru-RU" sz="4300" b="1" dirty="0">
                <a:latin typeface="Times New Roman" panose="02020603050405020304" pitchFamily="18" charset="0"/>
                <a:cs typeface="Times New Roman" panose="02020603050405020304" pitchFamily="18" charset="0"/>
              </a:rPr>
              <a:t> по </a:t>
            </a:r>
            <a:r>
              <a:rPr lang="ru-RU" sz="4300" b="1" dirty="0" err="1">
                <a:latin typeface="Times New Roman" panose="02020603050405020304" pitchFamily="18" charset="0"/>
                <a:cs typeface="Times New Roman" panose="02020603050405020304" pitchFamily="18" charset="0"/>
              </a:rPr>
              <a:t>загальному</a:t>
            </a:r>
            <a:r>
              <a:rPr lang="ru-RU" sz="4300" b="1" dirty="0">
                <a:latin typeface="Times New Roman" panose="02020603050405020304" pitchFamily="18" charset="0"/>
                <a:cs typeface="Times New Roman" panose="02020603050405020304" pitchFamily="18" charset="0"/>
              </a:rPr>
              <a:t> фонду в </a:t>
            </a:r>
            <a:r>
              <a:rPr lang="ru-RU" sz="4300" b="1" dirty="0" err="1">
                <a:latin typeface="Times New Roman" panose="02020603050405020304" pitchFamily="18" charset="0"/>
                <a:cs typeface="Times New Roman" panose="02020603050405020304" pitchFamily="18" charset="0"/>
              </a:rPr>
              <a:t>сумі</a:t>
            </a:r>
            <a:r>
              <a:rPr lang="ru-RU" sz="4300" b="1" dirty="0">
                <a:latin typeface="Times New Roman" panose="02020603050405020304" pitchFamily="18" charset="0"/>
                <a:cs typeface="Times New Roman" panose="02020603050405020304" pitchFamily="18" charset="0"/>
              </a:rPr>
              <a:t> 214 968,2 тис. </a:t>
            </a:r>
            <a:r>
              <a:rPr lang="ru-RU" sz="4300" b="1" dirty="0" err="1">
                <a:latin typeface="Times New Roman" panose="02020603050405020304" pitchFamily="18" charset="0"/>
                <a:cs typeface="Times New Roman" panose="02020603050405020304" pitchFamily="18" charset="0"/>
              </a:rPr>
              <a:t>грн</a:t>
            </a:r>
            <a:r>
              <a:rPr lang="ru-RU" sz="4300" b="1" dirty="0">
                <a:latin typeface="Times New Roman" panose="02020603050405020304" pitchFamily="18" charset="0"/>
                <a:cs typeface="Times New Roman" panose="02020603050405020304" pitchFamily="18" charset="0"/>
              </a:rPr>
              <a:t>, в тому </a:t>
            </a:r>
            <a:r>
              <a:rPr lang="ru-RU" sz="4300" b="1" dirty="0" err="1">
                <a:latin typeface="Times New Roman" panose="02020603050405020304" pitchFamily="18" charset="0"/>
                <a:cs typeface="Times New Roman" panose="02020603050405020304" pitchFamily="18" charset="0"/>
              </a:rPr>
              <a:t>числі</a:t>
            </a:r>
            <a:r>
              <a:rPr lang="ru-RU" sz="4300" b="1" dirty="0">
                <a:latin typeface="Times New Roman" panose="02020603050405020304" pitchFamily="18" charset="0"/>
                <a:cs typeface="Times New Roman" panose="02020603050405020304" pitchFamily="18" charset="0"/>
              </a:rPr>
              <a:t>:</a:t>
            </a:r>
          </a:p>
          <a:p>
            <a:r>
              <a:rPr lang="ru-RU" sz="4300" b="1" dirty="0">
                <a:latin typeface="Times New Roman" panose="02020603050405020304" pitchFamily="18" charset="0"/>
                <a:cs typeface="Times New Roman" panose="02020603050405020304" pitchFamily="18" charset="0"/>
              </a:rPr>
              <a:t>-	за </a:t>
            </a:r>
            <a:r>
              <a:rPr lang="ru-RU" sz="4300" b="1" dirty="0" err="1">
                <a:latin typeface="Times New Roman" panose="02020603050405020304" pitchFamily="18" charset="0"/>
                <a:cs typeface="Times New Roman" panose="02020603050405020304" pitchFamily="18" charset="0"/>
              </a:rPr>
              <a:t>рахунок</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медичної</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субвенції</a:t>
            </a:r>
            <a:r>
              <a:rPr lang="ru-RU" sz="4300" b="1" dirty="0">
                <a:latin typeface="Times New Roman" panose="02020603050405020304" pitchFamily="18" charset="0"/>
                <a:cs typeface="Times New Roman" panose="02020603050405020304" pitchFamily="18" charset="0"/>
              </a:rPr>
              <a:t> з державного бюджету району – 26567,8 тис. </a:t>
            </a:r>
            <a:r>
              <a:rPr lang="ru-RU" sz="4300" b="1" dirty="0" err="1">
                <a:latin typeface="Times New Roman" panose="02020603050405020304" pitchFamily="18" charset="0"/>
                <a:cs typeface="Times New Roman" panose="02020603050405020304" pitchFamily="18" charset="0"/>
              </a:rPr>
              <a:t>грн</a:t>
            </a:r>
            <a:r>
              <a:rPr lang="ru-RU" sz="4300" b="1" dirty="0">
                <a:latin typeface="Times New Roman" panose="02020603050405020304" pitchFamily="18" charset="0"/>
                <a:cs typeface="Times New Roman" panose="02020603050405020304" pitchFamily="18" charset="0"/>
              </a:rPr>
              <a:t>, </a:t>
            </a:r>
          </a:p>
          <a:p>
            <a:r>
              <a:rPr lang="ru-RU" sz="4300" b="1" dirty="0">
                <a:latin typeface="Times New Roman" panose="02020603050405020304" pitchFamily="18" charset="0"/>
                <a:cs typeface="Times New Roman" panose="02020603050405020304" pitchFamily="18" charset="0"/>
              </a:rPr>
              <a:t>-	за </a:t>
            </a:r>
            <a:r>
              <a:rPr lang="ru-RU" sz="4300" b="1" dirty="0" err="1">
                <a:latin typeface="Times New Roman" panose="02020603050405020304" pitchFamily="18" charset="0"/>
                <a:cs typeface="Times New Roman" panose="02020603050405020304" pitchFamily="18" charset="0"/>
              </a:rPr>
              <a:t>рахунок</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медичної</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субвенції</a:t>
            </a:r>
            <a:r>
              <a:rPr lang="ru-RU" sz="4300" b="1" dirty="0">
                <a:latin typeface="Times New Roman" panose="02020603050405020304" pitchFamily="18" charset="0"/>
                <a:cs typeface="Times New Roman" panose="02020603050405020304" pitchFamily="18" charset="0"/>
              </a:rPr>
              <a:t> з </a:t>
            </a:r>
            <a:r>
              <a:rPr lang="ru-RU" sz="4300" b="1" dirty="0" err="1">
                <a:latin typeface="Times New Roman" panose="02020603050405020304" pitchFamily="18" charset="0"/>
                <a:cs typeface="Times New Roman" panose="02020603050405020304" pitchFamily="18" charset="0"/>
              </a:rPr>
              <a:t>м.Бровари</a:t>
            </a:r>
            <a:r>
              <a:rPr lang="ru-RU" sz="4300" b="1" dirty="0">
                <a:latin typeface="Times New Roman" panose="02020603050405020304" pitchFamily="18" charset="0"/>
                <a:cs typeface="Times New Roman" panose="02020603050405020304" pitchFamily="18" charset="0"/>
              </a:rPr>
              <a:t> – 74479,8 тис. </a:t>
            </a:r>
            <a:r>
              <a:rPr lang="ru-RU" sz="4300" b="1" dirty="0" err="1">
                <a:latin typeface="Times New Roman" panose="02020603050405020304" pitchFamily="18" charset="0"/>
                <a:cs typeface="Times New Roman" panose="02020603050405020304" pitchFamily="18" charset="0"/>
              </a:rPr>
              <a:t>грн</a:t>
            </a:r>
            <a:r>
              <a:rPr lang="ru-RU" sz="4300" b="1" dirty="0">
                <a:latin typeface="Times New Roman" panose="02020603050405020304" pitchFamily="18" charset="0"/>
                <a:cs typeface="Times New Roman" panose="02020603050405020304" pitchFamily="18" charset="0"/>
              </a:rPr>
              <a:t>, </a:t>
            </a:r>
          </a:p>
          <a:p>
            <a:r>
              <a:rPr lang="ru-RU" sz="4300" b="1" dirty="0">
                <a:latin typeface="Times New Roman" panose="02020603050405020304" pitchFamily="18" charset="0"/>
                <a:cs typeface="Times New Roman" panose="02020603050405020304" pitchFamily="18" charset="0"/>
              </a:rPr>
              <a:t>-	за </a:t>
            </a:r>
            <a:r>
              <a:rPr lang="ru-RU" sz="4300" b="1" dirty="0" err="1">
                <a:latin typeface="Times New Roman" panose="02020603050405020304" pitchFamily="18" charset="0"/>
                <a:cs typeface="Times New Roman" panose="02020603050405020304" pitchFamily="18" charset="0"/>
              </a:rPr>
              <a:t>рахунок</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медичної</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субвенції</a:t>
            </a:r>
            <a:r>
              <a:rPr lang="ru-RU" sz="4300" b="1" dirty="0">
                <a:latin typeface="Times New Roman" panose="02020603050405020304" pitchFamily="18" charset="0"/>
                <a:cs typeface="Times New Roman" panose="02020603050405020304" pitchFamily="18" charset="0"/>
              </a:rPr>
              <a:t> з </a:t>
            </a:r>
            <a:r>
              <a:rPr lang="ru-RU" sz="4300" b="1" dirty="0" err="1">
                <a:latin typeface="Times New Roman" panose="02020603050405020304" pitchFamily="18" charset="0"/>
                <a:cs typeface="Times New Roman" panose="02020603050405020304" pitchFamily="18" charset="0"/>
              </a:rPr>
              <a:t>Калитянської</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селищної</a:t>
            </a:r>
            <a:r>
              <a:rPr lang="ru-RU" sz="4300" b="1" dirty="0">
                <a:latin typeface="Times New Roman" panose="02020603050405020304" pitchFamily="18" charset="0"/>
                <a:cs typeface="Times New Roman" panose="02020603050405020304" pitchFamily="18" charset="0"/>
              </a:rPr>
              <a:t> ради – 7049,5 тис. </a:t>
            </a:r>
            <a:r>
              <a:rPr lang="ru-RU" sz="4300" b="1" dirty="0" err="1">
                <a:latin typeface="Times New Roman" panose="02020603050405020304" pitchFamily="18" charset="0"/>
                <a:cs typeface="Times New Roman" panose="02020603050405020304" pitchFamily="18" charset="0"/>
              </a:rPr>
              <a:t>грн</a:t>
            </a:r>
            <a:r>
              <a:rPr lang="ru-RU" sz="4300" b="1" dirty="0">
                <a:latin typeface="Times New Roman" panose="02020603050405020304" pitchFamily="18" charset="0"/>
                <a:cs typeface="Times New Roman" panose="02020603050405020304" pitchFamily="18" charset="0"/>
              </a:rPr>
              <a:t>, </a:t>
            </a:r>
          </a:p>
          <a:p>
            <a:r>
              <a:rPr lang="ru-RU" sz="4300" b="1" dirty="0">
                <a:latin typeface="Times New Roman" panose="02020603050405020304" pitchFamily="18" charset="0"/>
                <a:cs typeface="Times New Roman" panose="02020603050405020304" pitchFamily="18" charset="0"/>
              </a:rPr>
              <a:t>-	за </a:t>
            </a:r>
            <a:r>
              <a:rPr lang="ru-RU" sz="4300" b="1" dirty="0" err="1">
                <a:latin typeface="Times New Roman" panose="02020603050405020304" pitchFamily="18" charset="0"/>
                <a:cs typeface="Times New Roman" panose="02020603050405020304" pitchFamily="18" charset="0"/>
              </a:rPr>
              <a:t>рахунок</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медичної</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субвенції</a:t>
            </a:r>
            <a:r>
              <a:rPr lang="ru-RU" sz="4300" b="1" dirty="0">
                <a:latin typeface="Times New Roman" panose="02020603050405020304" pitchFamily="18" charset="0"/>
                <a:cs typeface="Times New Roman" panose="02020603050405020304" pitchFamily="18" charset="0"/>
              </a:rPr>
              <a:t> з </a:t>
            </a:r>
            <a:r>
              <a:rPr lang="ru-RU" sz="4300" b="1" dirty="0" err="1">
                <a:latin typeface="Times New Roman" panose="02020603050405020304" pitchFamily="18" charset="0"/>
                <a:cs typeface="Times New Roman" panose="02020603050405020304" pitchFamily="18" charset="0"/>
              </a:rPr>
              <a:t>Великодимерської</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селищної</a:t>
            </a:r>
            <a:r>
              <a:rPr lang="ru-RU" sz="4300" b="1" dirty="0">
                <a:latin typeface="Times New Roman" panose="02020603050405020304" pitchFamily="18" charset="0"/>
                <a:cs typeface="Times New Roman" panose="02020603050405020304" pitchFamily="18" charset="0"/>
              </a:rPr>
              <a:t> ради – 12364,1 тис. </a:t>
            </a:r>
            <a:r>
              <a:rPr lang="ru-RU" sz="4300" b="1" dirty="0" err="1">
                <a:latin typeface="Times New Roman" panose="02020603050405020304" pitchFamily="18" charset="0"/>
                <a:cs typeface="Times New Roman" panose="02020603050405020304" pitchFamily="18" charset="0"/>
              </a:rPr>
              <a:t>грн</a:t>
            </a:r>
            <a:r>
              <a:rPr lang="ru-RU" sz="4300" b="1" dirty="0">
                <a:latin typeface="Times New Roman" panose="02020603050405020304" pitchFamily="18" charset="0"/>
                <a:cs typeface="Times New Roman" panose="02020603050405020304" pitchFamily="18" charset="0"/>
              </a:rPr>
              <a:t>,</a:t>
            </a:r>
          </a:p>
          <a:p>
            <a:r>
              <a:rPr lang="ru-RU" sz="4300" b="1" dirty="0">
                <a:latin typeface="Times New Roman" panose="02020603050405020304" pitchFamily="18" charset="0"/>
                <a:cs typeface="Times New Roman" panose="02020603050405020304" pitchFamily="18" charset="0"/>
              </a:rPr>
              <a:t>-	за </a:t>
            </a:r>
            <a:r>
              <a:rPr lang="ru-RU" sz="4300" b="1" dirty="0" err="1">
                <a:latin typeface="Times New Roman" panose="02020603050405020304" pitchFamily="18" charset="0"/>
                <a:cs typeface="Times New Roman" panose="02020603050405020304" pitchFamily="18" charset="0"/>
              </a:rPr>
              <a:t>рахунок</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коштів</a:t>
            </a:r>
            <a:r>
              <a:rPr lang="ru-RU" sz="4300" b="1" dirty="0">
                <a:latin typeface="Times New Roman" panose="02020603050405020304" pitchFamily="18" charset="0"/>
                <a:cs typeface="Times New Roman" panose="02020603050405020304" pitchFamily="18" charset="0"/>
              </a:rPr>
              <a:t> м. </a:t>
            </a:r>
            <a:r>
              <a:rPr lang="ru-RU" sz="4300" b="1" dirty="0" err="1">
                <a:latin typeface="Times New Roman" panose="02020603050405020304" pitchFamily="18" charset="0"/>
                <a:cs typeface="Times New Roman" panose="02020603050405020304" pitchFamily="18" charset="0"/>
              </a:rPr>
              <a:t>Бровари</a:t>
            </a:r>
            <a:r>
              <a:rPr lang="ru-RU" sz="4300" b="1" dirty="0">
                <a:latin typeface="Times New Roman" panose="02020603050405020304" pitchFamily="18" charset="0"/>
                <a:cs typeface="Times New Roman" panose="02020603050405020304" pitchFamily="18" charset="0"/>
              </a:rPr>
              <a:t> на </a:t>
            </a:r>
            <a:r>
              <a:rPr lang="ru-RU" sz="4300" b="1" dirty="0" err="1">
                <a:latin typeface="Times New Roman" panose="02020603050405020304" pitchFamily="18" charset="0"/>
                <a:cs typeface="Times New Roman" panose="02020603050405020304" pitchFamily="18" charset="0"/>
              </a:rPr>
              <a:t>утримання</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об’єктів</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спільного</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користування</a:t>
            </a:r>
            <a:r>
              <a:rPr lang="ru-RU" sz="4300" b="1" dirty="0">
                <a:latin typeface="Times New Roman" panose="02020603050405020304" pitchFamily="18" charset="0"/>
                <a:cs typeface="Times New Roman" panose="02020603050405020304" pitchFamily="18" charset="0"/>
              </a:rPr>
              <a:t> – 50000,0 тис. </a:t>
            </a:r>
            <a:r>
              <a:rPr lang="ru-RU" sz="4300" b="1" dirty="0" err="1">
                <a:latin typeface="Times New Roman" panose="02020603050405020304" pitchFamily="18" charset="0"/>
                <a:cs typeface="Times New Roman" panose="02020603050405020304" pitchFamily="18" charset="0"/>
              </a:rPr>
              <a:t>грн</a:t>
            </a:r>
            <a:r>
              <a:rPr lang="ru-RU" sz="4300" b="1" dirty="0">
                <a:latin typeface="Times New Roman" panose="02020603050405020304" pitchFamily="18" charset="0"/>
                <a:cs typeface="Times New Roman" panose="02020603050405020304" pitchFamily="18" charset="0"/>
              </a:rPr>
              <a:t>, </a:t>
            </a:r>
          </a:p>
          <a:p>
            <a:r>
              <a:rPr lang="ru-RU" sz="4300" b="1" dirty="0">
                <a:latin typeface="Times New Roman" panose="02020603050405020304" pitchFamily="18" charset="0"/>
                <a:cs typeface="Times New Roman" panose="02020603050405020304" pitchFamily="18" charset="0"/>
              </a:rPr>
              <a:t>-	за </a:t>
            </a:r>
            <a:r>
              <a:rPr lang="ru-RU" sz="4300" b="1" dirty="0" err="1">
                <a:latin typeface="Times New Roman" panose="02020603050405020304" pitchFamily="18" charset="0"/>
                <a:cs typeface="Times New Roman" panose="02020603050405020304" pitchFamily="18" charset="0"/>
              </a:rPr>
              <a:t>рахунок</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коштів</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Великодимерської</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селищної</a:t>
            </a:r>
            <a:r>
              <a:rPr lang="ru-RU" sz="4300" b="1" dirty="0">
                <a:latin typeface="Times New Roman" panose="02020603050405020304" pitchFamily="18" charset="0"/>
                <a:cs typeface="Times New Roman" panose="02020603050405020304" pitchFamily="18" charset="0"/>
              </a:rPr>
              <a:t> ради – 7500,0 тис. </a:t>
            </a:r>
            <a:r>
              <a:rPr lang="ru-RU" sz="4300" b="1" dirty="0" err="1">
                <a:latin typeface="Times New Roman" panose="02020603050405020304" pitchFamily="18" charset="0"/>
                <a:cs typeface="Times New Roman" panose="02020603050405020304" pitchFamily="18" charset="0"/>
              </a:rPr>
              <a:t>грн</a:t>
            </a:r>
            <a:r>
              <a:rPr lang="ru-RU" sz="4300" b="1" dirty="0">
                <a:latin typeface="Times New Roman" panose="02020603050405020304" pitchFamily="18" charset="0"/>
                <a:cs typeface="Times New Roman" panose="02020603050405020304" pitchFamily="18" charset="0"/>
              </a:rPr>
              <a:t>,</a:t>
            </a:r>
          </a:p>
          <a:p>
            <a:r>
              <a:rPr lang="ru-RU" sz="4300" b="1" dirty="0">
                <a:latin typeface="Times New Roman" panose="02020603050405020304" pitchFamily="18" charset="0"/>
                <a:cs typeface="Times New Roman" panose="02020603050405020304" pitchFamily="18" charset="0"/>
              </a:rPr>
              <a:t>-	 за </a:t>
            </a:r>
            <a:r>
              <a:rPr lang="ru-RU" sz="4300" b="1" dirty="0" err="1">
                <a:latin typeface="Times New Roman" panose="02020603050405020304" pitchFamily="18" charset="0"/>
                <a:cs typeface="Times New Roman" panose="02020603050405020304" pitchFamily="18" charset="0"/>
              </a:rPr>
              <a:t>рахунок</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доходів</a:t>
            </a:r>
            <a:r>
              <a:rPr lang="ru-RU" sz="4300" b="1" dirty="0">
                <a:latin typeface="Times New Roman" panose="02020603050405020304" pitchFamily="18" charset="0"/>
                <a:cs typeface="Times New Roman" panose="02020603050405020304" pitchFamily="18" charset="0"/>
              </a:rPr>
              <a:t> районного бюджету – 37007,0 тис. </a:t>
            </a:r>
            <a:r>
              <a:rPr lang="ru-RU" sz="4300" b="1" dirty="0" err="1">
                <a:latin typeface="Times New Roman" panose="02020603050405020304" pitchFamily="18" charset="0"/>
                <a:cs typeface="Times New Roman" panose="02020603050405020304" pitchFamily="18" charset="0"/>
              </a:rPr>
              <a:t>грн</a:t>
            </a:r>
            <a:r>
              <a:rPr lang="ru-RU" sz="4300" b="1" dirty="0">
                <a:latin typeface="Times New Roman" panose="02020603050405020304" pitchFamily="18" charset="0"/>
                <a:cs typeface="Times New Roman" panose="02020603050405020304" pitchFamily="18" charset="0"/>
              </a:rPr>
              <a:t>,</a:t>
            </a:r>
          </a:p>
          <a:p>
            <a:r>
              <a:rPr lang="ru-RU" sz="4300" b="1" dirty="0">
                <a:latin typeface="Times New Roman" panose="02020603050405020304" pitchFamily="18" charset="0"/>
                <a:cs typeface="Times New Roman" panose="02020603050405020304" pitchFamily="18" charset="0"/>
              </a:rPr>
              <a:t> а </a:t>
            </a:r>
            <a:r>
              <a:rPr lang="ru-RU" sz="4300" b="1" dirty="0" err="1">
                <a:latin typeface="Times New Roman" panose="02020603050405020304" pitchFamily="18" charset="0"/>
                <a:cs typeface="Times New Roman" panose="02020603050405020304" pitchFamily="18" charset="0"/>
              </a:rPr>
              <a:t>саме</a:t>
            </a:r>
            <a:r>
              <a:rPr lang="ru-RU" sz="4300" b="1" dirty="0">
                <a:latin typeface="Times New Roman" panose="02020603050405020304" pitchFamily="18" charset="0"/>
                <a:cs typeface="Times New Roman" panose="02020603050405020304" pitchFamily="18" charset="0"/>
              </a:rPr>
              <a:t> :</a:t>
            </a:r>
          </a:p>
          <a:p>
            <a:r>
              <a:rPr lang="ru-RU" sz="4300" b="1" dirty="0">
                <a:latin typeface="Times New Roman" panose="02020603050405020304" pitchFamily="18" charset="0"/>
                <a:cs typeface="Times New Roman" panose="02020603050405020304" pitchFamily="18" charset="0"/>
              </a:rPr>
              <a:t>•	на </a:t>
            </a:r>
            <a:r>
              <a:rPr lang="ru-RU" sz="4300" b="1" dirty="0" err="1">
                <a:latin typeface="Times New Roman" panose="02020603050405020304" pitchFamily="18" charset="0"/>
                <a:cs typeface="Times New Roman" panose="02020603050405020304" pitchFamily="18" charset="0"/>
              </a:rPr>
              <a:t>фінансову</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підтримку</a:t>
            </a:r>
            <a:r>
              <a:rPr lang="ru-RU" sz="4300" b="1" dirty="0">
                <a:latin typeface="Times New Roman" panose="02020603050405020304" pitchFamily="18" charset="0"/>
                <a:cs typeface="Times New Roman" panose="02020603050405020304" pitchFamily="18" charset="0"/>
              </a:rPr>
              <a:t> КНП «</a:t>
            </a:r>
            <a:r>
              <a:rPr lang="ru-RU" sz="4300" b="1" dirty="0" err="1">
                <a:latin typeface="Times New Roman" panose="02020603050405020304" pitchFamily="18" charset="0"/>
                <a:cs typeface="Times New Roman" panose="02020603050405020304" pitchFamily="18" charset="0"/>
              </a:rPr>
              <a:t>Броварської</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багатопрофільної</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клінічної</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лікарні</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Броварської</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районної</a:t>
            </a:r>
            <a:r>
              <a:rPr lang="ru-RU" sz="4300" b="1" dirty="0">
                <a:latin typeface="Times New Roman" panose="02020603050405020304" pitchFamily="18" charset="0"/>
                <a:cs typeface="Times New Roman" panose="02020603050405020304" pitchFamily="18" charset="0"/>
              </a:rPr>
              <a:t> ради </a:t>
            </a:r>
            <a:r>
              <a:rPr lang="ru-RU" sz="4300" b="1" dirty="0" err="1">
                <a:latin typeface="Times New Roman" panose="02020603050405020304" pitchFamily="18" charset="0"/>
                <a:cs typeface="Times New Roman" panose="02020603050405020304" pitchFamily="18" charset="0"/>
              </a:rPr>
              <a:t>Київської</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області</a:t>
            </a:r>
            <a:r>
              <a:rPr lang="ru-RU" sz="4300" b="1" dirty="0">
                <a:latin typeface="Times New Roman" panose="02020603050405020304" pitchFamily="18" charset="0"/>
                <a:cs typeface="Times New Roman" panose="02020603050405020304" pitchFamily="18" charset="0"/>
              </a:rPr>
              <a:t> та </a:t>
            </a:r>
            <a:r>
              <a:rPr lang="ru-RU" sz="4300" b="1" dirty="0" err="1">
                <a:latin typeface="Times New Roman" panose="02020603050405020304" pitchFamily="18" charset="0"/>
                <a:cs typeface="Times New Roman" panose="02020603050405020304" pitchFamily="18" charset="0"/>
              </a:rPr>
              <a:t>Броварської</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міської</a:t>
            </a:r>
            <a:r>
              <a:rPr lang="ru-RU" sz="4300" b="1" dirty="0">
                <a:latin typeface="Times New Roman" panose="02020603050405020304" pitchFamily="18" charset="0"/>
                <a:cs typeface="Times New Roman" panose="02020603050405020304" pitchFamily="18" charset="0"/>
              </a:rPr>
              <a:t> ради </a:t>
            </a:r>
            <a:r>
              <a:rPr lang="ru-RU" sz="4300" b="1" dirty="0" err="1">
                <a:latin typeface="Times New Roman" panose="02020603050405020304" pitchFamily="18" charset="0"/>
                <a:cs typeface="Times New Roman" panose="02020603050405020304" pitchFamily="18" charset="0"/>
              </a:rPr>
              <a:t>Київської</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області</a:t>
            </a:r>
            <a:r>
              <a:rPr lang="ru-RU" sz="4300" b="1" dirty="0">
                <a:latin typeface="Times New Roman" panose="02020603050405020304" pitchFamily="18" charset="0"/>
                <a:cs typeface="Times New Roman" panose="02020603050405020304" pitchFamily="18" charset="0"/>
              </a:rPr>
              <a:t> – 25 507,0 тис. </a:t>
            </a:r>
            <a:r>
              <a:rPr lang="ru-RU" sz="4300" b="1" dirty="0" err="1">
                <a:latin typeface="Times New Roman" panose="02020603050405020304" pitchFamily="18" charset="0"/>
                <a:cs typeface="Times New Roman" panose="02020603050405020304" pitchFamily="18" charset="0"/>
              </a:rPr>
              <a:t>грн</a:t>
            </a:r>
            <a:endParaRPr lang="ru-RU" sz="4300" b="1" dirty="0">
              <a:latin typeface="Times New Roman" panose="02020603050405020304" pitchFamily="18" charset="0"/>
              <a:cs typeface="Times New Roman" panose="02020603050405020304" pitchFamily="18" charset="0"/>
            </a:endParaRPr>
          </a:p>
          <a:p>
            <a:r>
              <a:rPr lang="ru-RU" sz="4300" b="1" dirty="0">
                <a:latin typeface="Times New Roman" panose="02020603050405020304" pitchFamily="18" charset="0"/>
                <a:cs typeface="Times New Roman" panose="02020603050405020304" pitchFamily="18" charset="0"/>
              </a:rPr>
              <a:t>•	на </a:t>
            </a:r>
            <a:r>
              <a:rPr lang="ru-RU" sz="4300" b="1" dirty="0" err="1">
                <a:latin typeface="Times New Roman" panose="02020603050405020304" pitchFamily="18" charset="0"/>
                <a:cs typeface="Times New Roman" panose="02020603050405020304" pitchFamily="18" charset="0"/>
              </a:rPr>
              <a:t>фінансову</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підтримку</a:t>
            </a:r>
            <a:r>
              <a:rPr lang="ru-RU" sz="4300" b="1" dirty="0">
                <a:latin typeface="Times New Roman" panose="02020603050405020304" pitchFamily="18" charset="0"/>
                <a:cs typeface="Times New Roman" panose="02020603050405020304" pitchFamily="18" charset="0"/>
              </a:rPr>
              <a:t> КНП БРР «</a:t>
            </a:r>
            <a:r>
              <a:rPr lang="ru-RU" sz="4300" b="1" dirty="0" err="1">
                <a:latin typeface="Times New Roman" panose="02020603050405020304" pitchFamily="18" charset="0"/>
                <a:cs typeface="Times New Roman" panose="02020603050405020304" pitchFamily="18" charset="0"/>
              </a:rPr>
              <a:t>Броварський</a:t>
            </a:r>
            <a:r>
              <a:rPr lang="ru-RU" sz="4300" b="1" dirty="0">
                <a:latin typeface="Times New Roman" panose="02020603050405020304" pitchFamily="18" charset="0"/>
                <a:cs typeface="Times New Roman" panose="02020603050405020304" pitchFamily="18" charset="0"/>
              </a:rPr>
              <a:t> РЦМСД» – 11500,0 тис. грн.</a:t>
            </a:r>
          </a:p>
          <a:p>
            <a:r>
              <a:rPr lang="ru-RU" sz="4300" b="1" dirty="0">
                <a:latin typeface="Times New Roman" panose="02020603050405020304" pitchFamily="18" charset="0"/>
                <a:cs typeface="Times New Roman" panose="02020603050405020304" pitchFamily="18" charset="0"/>
              </a:rPr>
              <a:t>	У п.1 </a:t>
            </a:r>
            <a:r>
              <a:rPr lang="ru-RU" sz="4300" b="1" dirty="0" err="1">
                <a:latin typeface="Times New Roman" panose="02020603050405020304" pitchFamily="18" charset="0"/>
                <a:cs typeface="Times New Roman" panose="02020603050405020304" pitchFamily="18" charset="0"/>
              </a:rPr>
              <a:t>статті</a:t>
            </a:r>
            <a:r>
              <a:rPr lang="ru-RU" sz="4300" b="1" dirty="0">
                <a:latin typeface="Times New Roman" panose="02020603050405020304" pitchFamily="18" charset="0"/>
                <a:cs typeface="Times New Roman" panose="02020603050405020304" pitchFamily="18" charset="0"/>
              </a:rPr>
              <a:t> 103-4 Бюджетного Кодексу </a:t>
            </a:r>
            <a:r>
              <a:rPr lang="ru-RU" sz="4300" b="1" dirty="0" err="1">
                <a:latin typeface="Times New Roman" panose="02020603050405020304" pitchFamily="18" charset="0"/>
                <a:cs typeface="Times New Roman" panose="02020603050405020304" pitchFamily="18" charset="0"/>
              </a:rPr>
              <a:t>України</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медична</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субвенція</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спрямовується</a:t>
            </a:r>
            <a:r>
              <a:rPr lang="ru-RU" sz="4300" b="1" dirty="0">
                <a:latin typeface="Times New Roman" panose="02020603050405020304" pitchFamily="18" charset="0"/>
                <a:cs typeface="Times New Roman" panose="02020603050405020304" pitchFamily="18" charset="0"/>
              </a:rPr>
              <a:t> на </a:t>
            </a:r>
            <a:r>
              <a:rPr lang="ru-RU" sz="4300" b="1" dirty="0" err="1">
                <a:latin typeface="Times New Roman" panose="02020603050405020304" pitchFamily="18" charset="0"/>
                <a:cs typeface="Times New Roman" panose="02020603050405020304" pitchFamily="18" charset="0"/>
              </a:rPr>
              <a:t>видатки</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закладів</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охорони</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здоров’я</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крім</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видатків</a:t>
            </a:r>
            <a:r>
              <a:rPr lang="ru-RU" sz="4300" b="1" dirty="0">
                <a:latin typeface="Times New Roman" panose="02020603050405020304" pitchFamily="18" charset="0"/>
                <a:cs typeface="Times New Roman" panose="02020603050405020304" pitchFamily="18" charset="0"/>
              </a:rPr>
              <a:t> на оплату </a:t>
            </a:r>
            <a:r>
              <a:rPr lang="ru-RU" sz="4300" b="1" dirty="0" err="1">
                <a:latin typeface="Times New Roman" panose="02020603050405020304" pitchFamily="18" charset="0"/>
                <a:cs typeface="Times New Roman" panose="02020603050405020304" pitchFamily="18" charset="0"/>
              </a:rPr>
              <a:t>комунальних</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послуг</a:t>
            </a:r>
            <a:r>
              <a:rPr lang="ru-RU" sz="4300" b="1" dirty="0">
                <a:latin typeface="Times New Roman" panose="02020603050405020304" pitchFamily="18" charset="0"/>
                <a:cs typeface="Times New Roman" panose="02020603050405020304" pitchFamily="18" charset="0"/>
              </a:rPr>
              <a:t> та </a:t>
            </a:r>
            <a:r>
              <a:rPr lang="ru-RU" sz="4300" b="1" dirty="0" err="1">
                <a:latin typeface="Times New Roman" panose="02020603050405020304" pitchFamily="18" charset="0"/>
                <a:cs typeface="Times New Roman" panose="02020603050405020304" pitchFamily="18" charset="0"/>
              </a:rPr>
              <a:t>енергоносіїв</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Зазначені</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видатки</a:t>
            </a:r>
            <a:r>
              <a:rPr lang="ru-RU" sz="4300" b="1" dirty="0">
                <a:latin typeface="Times New Roman" panose="02020603050405020304" pitchFamily="18" charset="0"/>
                <a:cs typeface="Times New Roman" panose="02020603050405020304" pitchFamily="18" charset="0"/>
              </a:rPr>
              <a:t> передано на </a:t>
            </a:r>
            <a:r>
              <a:rPr lang="ru-RU" sz="4300" b="1" dirty="0" err="1">
                <a:latin typeface="Times New Roman" panose="02020603050405020304" pitchFamily="18" charset="0"/>
                <a:cs typeface="Times New Roman" panose="02020603050405020304" pitchFamily="18" charset="0"/>
              </a:rPr>
              <a:t>рівень</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місцевих</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бюджетів</a:t>
            </a:r>
            <a:r>
              <a:rPr lang="ru-RU" sz="4300" b="1" dirty="0">
                <a:latin typeface="Times New Roman" panose="02020603050405020304" pitchFamily="18" charset="0"/>
                <a:cs typeface="Times New Roman" panose="02020603050405020304" pitchFamily="18" charset="0"/>
              </a:rPr>
              <a:t>. В </a:t>
            </a:r>
            <a:r>
              <a:rPr lang="ru-RU" sz="4300" b="1" dirty="0" err="1">
                <a:latin typeface="Times New Roman" panose="02020603050405020304" pitchFamily="18" charset="0"/>
                <a:cs typeface="Times New Roman" panose="02020603050405020304" pitchFamily="18" charset="0"/>
              </a:rPr>
              <a:t>проекті</a:t>
            </a:r>
            <a:r>
              <a:rPr lang="ru-RU" sz="4300" b="1" dirty="0">
                <a:latin typeface="Times New Roman" panose="02020603050405020304" pitchFamily="18" charset="0"/>
                <a:cs typeface="Times New Roman" panose="02020603050405020304" pitchFamily="18" charset="0"/>
              </a:rPr>
              <a:t> районного бюджету на 2019 </a:t>
            </a:r>
            <a:r>
              <a:rPr lang="ru-RU" sz="4300" b="1" dirty="0" err="1">
                <a:latin typeface="Times New Roman" panose="02020603050405020304" pitchFamily="18" charset="0"/>
                <a:cs typeface="Times New Roman" panose="02020603050405020304" pitchFamily="18" charset="0"/>
              </a:rPr>
              <a:t>рік</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заплановано</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видатки</a:t>
            </a:r>
            <a:r>
              <a:rPr lang="ru-RU" sz="4300" b="1" dirty="0">
                <a:latin typeface="Times New Roman" panose="02020603050405020304" pitchFamily="18" charset="0"/>
                <a:cs typeface="Times New Roman" panose="02020603050405020304" pitchFamily="18" charset="0"/>
              </a:rPr>
              <a:t> на </a:t>
            </a:r>
            <a:r>
              <a:rPr lang="ru-RU" sz="4300" b="1" dirty="0" err="1">
                <a:latin typeface="Times New Roman" panose="02020603050405020304" pitchFamily="18" charset="0"/>
                <a:cs typeface="Times New Roman" panose="02020603050405020304" pitchFamily="18" charset="0"/>
              </a:rPr>
              <a:t>комунальні</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послуги</a:t>
            </a:r>
            <a:r>
              <a:rPr lang="ru-RU" sz="4300" b="1" dirty="0">
                <a:latin typeface="Times New Roman" panose="02020603050405020304" pitchFamily="18" charset="0"/>
                <a:cs typeface="Times New Roman" panose="02020603050405020304" pitchFamily="18" charset="0"/>
              </a:rPr>
              <a:t> та </a:t>
            </a:r>
            <a:r>
              <a:rPr lang="ru-RU" sz="4300" b="1" dirty="0" err="1">
                <a:latin typeface="Times New Roman" panose="02020603050405020304" pitchFamily="18" charset="0"/>
                <a:cs typeface="Times New Roman" panose="02020603050405020304" pitchFamily="18" charset="0"/>
              </a:rPr>
              <a:t>енергоносії</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виходячи</a:t>
            </a:r>
            <a:r>
              <a:rPr lang="ru-RU" sz="4300" b="1" dirty="0">
                <a:latin typeface="Times New Roman" panose="02020603050405020304" pitchFamily="18" charset="0"/>
                <a:cs typeface="Times New Roman" panose="02020603050405020304" pitchFamily="18" charset="0"/>
              </a:rPr>
              <a:t> з </a:t>
            </a:r>
            <a:r>
              <a:rPr lang="ru-RU" sz="4300" b="1" dirty="0" err="1">
                <a:latin typeface="Times New Roman" panose="02020603050405020304" pitchFamily="18" charset="0"/>
                <a:cs typeface="Times New Roman" panose="02020603050405020304" pitchFamily="18" charset="0"/>
              </a:rPr>
              <a:t>цін</a:t>
            </a:r>
            <a:r>
              <a:rPr lang="ru-RU" sz="4300" b="1" dirty="0">
                <a:latin typeface="Times New Roman" panose="02020603050405020304" pitchFamily="18" charset="0"/>
                <a:cs typeface="Times New Roman" panose="02020603050405020304" pitchFamily="18" charset="0"/>
              </a:rPr>
              <a:t> і </a:t>
            </a:r>
            <a:r>
              <a:rPr lang="ru-RU" sz="4300" b="1" dirty="0" err="1">
                <a:latin typeface="Times New Roman" panose="02020603050405020304" pitchFamily="18" charset="0"/>
                <a:cs typeface="Times New Roman" panose="02020603050405020304" pitchFamily="18" charset="0"/>
              </a:rPr>
              <a:t>тарифів</a:t>
            </a:r>
            <a:r>
              <a:rPr lang="ru-RU" sz="4300" b="1" dirty="0">
                <a:latin typeface="Times New Roman" panose="02020603050405020304" pitchFamily="18" charset="0"/>
                <a:cs typeface="Times New Roman" panose="02020603050405020304" pitchFamily="18" charset="0"/>
              </a:rPr>
              <a:t> на них, </a:t>
            </a:r>
            <a:r>
              <a:rPr lang="ru-RU" sz="4300" b="1" dirty="0" err="1">
                <a:latin typeface="Times New Roman" panose="02020603050405020304" pitchFamily="18" charset="0"/>
                <a:cs typeface="Times New Roman" panose="02020603050405020304" pitchFamily="18" charset="0"/>
              </a:rPr>
              <a:t>що</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діють</a:t>
            </a:r>
            <a:r>
              <a:rPr lang="ru-RU" sz="4300" b="1" dirty="0">
                <a:latin typeface="Times New Roman" panose="02020603050405020304" pitchFamily="18" charset="0"/>
                <a:cs typeface="Times New Roman" panose="02020603050405020304" pitchFamily="18" charset="0"/>
              </a:rPr>
              <a:t> на </a:t>
            </a:r>
            <a:r>
              <a:rPr lang="ru-RU" sz="4300" b="1" dirty="0" err="1">
                <a:latin typeface="Times New Roman" panose="02020603050405020304" pitchFamily="18" charset="0"/>
                <a:cs typeface="Times New Roman" panose="02020603050405020304" pitchFamily="18" charset="0"/>
              </a:rPr>
              <a:t>даний</a:t>
            </a:r>
            <a:r>
              <a:rPr lang="ru-RU" sz="4300" b="1" dirty="0">
                <a:latin typeface="Times New Roman" panose="02020603050405020304" pitchFamily="18" charset="0"/>
                <a:cs typeface="Times New Roman" panose="02020603050405020304" pitchFamily="18" charset="0"/>
              </a:rPr>
              <a:t> час з </a:t>
            </a:r>
            <a:r>
              <a:rPr lang="ru-RU" sz="4300" b="1" dirty="0" err="1">
                <a:latin typeface="Times New Roman" panose="02020603050405020304" pitchFamily="18" charset="0"/>
                <a:cs typeface="Times New Roman" panose="02020603050405020304" pitchFamily="18" charset="0"/>
              </a:rPr>
              <a:t>врахуванням</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обсягів</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їх</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споживання</a:t>
            </a:r>
            <a:r>
              <a:rPr lang="ru-RU" sz="4300" b="1" dirty="0">
                <a:latin typeface="Times New Roman" panose="02020603050405020304" pitchFamily="18" charset="0"/>
                <a:cs typeface="Times New Roman" panose="02020603050405020304" pitchFamily="18" charset="0"/>
              </a:rPr>
              <a:t> у </a:t>
            </a:r>
            <a:r>
              <a:rPr lang="ru-RU" sz="4300" b="1" dirty="0" err="1">
                <a:latin typeface="Times New Roman" panose="02020603050405020304" pitchFamily="18" charset="0"/>
                <a:cs typeface="Times New Roman" panose="02020603050405020304" pitchFamily="18" charset="0"/>
              </a:rPr>
              <a:t>натуральних</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показниках</a:t>
            </a:r>
            <a:r>
              <a:rPr lang="ru-RU" sz="4300" b="1" dirty="0">
                <a:latin typeface="Times New Roman" panose="02020603050405020304" pitchFamily="18" charset="0"/>
                <a:cs typeface="Times New Roman" panose="02020603050405020304" pitchFamily="18" charset="0"/>
              </a:rPr>
              <a:t>, особливо у </a:t>
            </a:r>
            <a:r>
              <a:rPr lang="ru-RU" sz="4300" b="1" dirty="0" err="1">
                <a:latin typeface="Times New Roman" panose="02020603050405020304" pitchFamily="18" charset="0"/>
                <a:cs typeface="Times New Roman" panose="02020603050405020304" pitchFamily="18" charset="0"/>
              </a:rPr>
              <a:t>осінньо</a:t>
            </a:r>
            <a:r>
              <a:rPr lang="ru-RU" sz="4300" b="1" dirty="0">
                <a:latin typeface="Times New Roman" panose="02020603050405020304" pitchFamily="18" charset="0"/>
                <a:cs typeface="Times New Roman" panose="02020603050405020304" pitchFamily="18" charset="0"/>
              </a:rPr>
              <a:t>-зимовий </a:t>
            </a:r>
            <a:r>
              <a:rPr lang="ru-RU" sz="4300" b="1" dirty="0" err="1">
                <a:latin typeface="Times New Roman" panose="02020603050405020304" pitchFamily="18" charset="0"/>
                <a:cs typeface="Times New Roman" panose="02020603050405020304" pitchFamily="18" charset="0"/>
              </a:rPr>
              <a:t>період</a:t>
            </a:r>
            <a:r>
              <a:rPr lang="ru-RU" sz="4300" b="1" dirty="0">
                <a:latin typeface="Times New Roman" panose="02020603050405020304" pitchFamily="18" charset="0"/>
                <a:cs typeface="Times New Roman" panose="02020603050405020304" pitchFamily="18" charset="0"/>
              </a:rPr>
              <a:t>, а </a:t>
            </a:r>
            <a:r>
              <a:rPr lang="ru-RU" sz="4300" b="1" dirty="0" err="1">
                <a:latin typeface="Times New Roman" panose="02020603050405020304" pitchFamily="18" charset="0"/>
                <a:cs typeface="Times New Roman" panose="02020603050405020304" pitchFamily="18" charset="0"/>
              </a:rPr>
              <a:t>також</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прогнозний</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індекс</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їх</a:t>
            </a:r>
            <a:r>
              <a:rPr lang="ru-RU" sz="4300" b="1" dirty="0">
                <a:latin typeface="Times New Roman" panose="02020603050405020304" pitchFamily="18" charset="0"/>
                <a:cs typeface="Times New Roman" panose="02020603050405020304" pitchFamily="18" charset="0"/>
              </a:rPr>
              <a:t> росту  на 2019 </a:t>
            </a:r>
            <a:r>
              <a:rPr lang="ru-RU" sz="4300" b="1" dirty="0" err="1">
                <a:latin typeface="Times New Roman" panose="02020603050405020304" pitchFamily="18" charset="0"/>
                <a:cs typeface="Times New Roman" panose="02020603050405020304" pitchFamily="18" charset="0"/>
              </a:rPr>
              <a:t>рік</a:t>
            </a:r>
            <a:r>
              <a:rPr lang="ru-RU" sz="4300" b="1" dirty="0">
                <a:latin typeface="Times New Roman" panose="02020603050405020304" pitchFamily="18" charset="0"/>
                <a:cs typeface="Times New Roman" panose="02020603050405020304" pitchFamily="18" charset="0"/>
              </a:rPr>
              <a:t> за </a:t>
            </a:r>
            <a:r>
              <a:rPr lang="ru-RU" sz="4300" b="1" dirty="0" err="1">
                <a:latin typeface="Times New Roman" panose="02020603050405020304" pitchFamily="18" charset="0"/>
                <a:cs typeface="Times New Roman" panose="02020603050405020304" pitchFamily="18" charset="0"/>
              </a:rPr>
              <a:t>рахунок</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коштів</a:t>
            </a:r>
            <a:r>
              <a:rPr lang="ru-RU" sz="4300" b="1" dirty="0">
                <a:latin typeface="Times New Roman" panose="02020603050405020304" pitchFamily="18" charset="0"/>
                <a:cs typeface="Times New Roman" panose="02020603050405020304" pitchFamily="18" charset="0"/>
              </a:rPr>
              <a:t> районного бюджету та бюджету м. </a:t>
            </a:r>
            <a:r>
              <a:rPr lang="ru-RU" sz="4300" b="1" dirty="0" err="1">
                <a:latin typeface="Times New Roman" panose="02020603050405020304" pitchFamily="18" charset="0"/>
                <a:cs typeface="Times New Roman" panose="02020603050405020304" pitchFamily="18" charset="0"/>
              </a:rPr>
              <a:t>Бровари</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Великодимерської</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селищної</a:t>
            </a:r>
            <a:r>
              <a:rPr lang="ru-RU" sz="4300" b="1" dirty="0">
                <a:latin typeface="Times New Roman" panose="02020603050405020304" pitchFamily="18" charset="0"/>
                <a:cs typeface="Times New Roman" panose="02020603050405020304" pitchFamily="18" charset="0"/>
              </a:rPr>
              <a:t> ради. </a:t>
            </a:r>
            <a:r>
              <a:rPr lang="ru-RU" sz="4300" b="1" dirty="0" err="1">
                <a:latin typeface="Times New Roman" panose="02020603050405020304" pitchFamily="18" charset="0"/>
                <a:cs typeface="Times New Roman" panose="02020603050405020304" pitchFamily="18" charset="0"/>
              </a:rPr>
              <a:t>Розподіл</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показників</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здійснено</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виходячи</a:t>
            </a:r>
            <a:r>
              <a:rPr lang="ru-RU" sz="4300" b="1" dirty="0">
                <a:latin typeface="Times New Roman" panose="02020603050405020304" pitchFamily="18" charset="0"/>
                <a:cs typeface="Times New Roman" panose="02020603050405020304" pitchFamily="18" charset="0"/>
              </a:rPr>
              <a:t> з </a:t>
            </a:r>
            <a:r>
              <a:rPr lang="ru-RU" sz="4300" b="1" dirty="0" err="1">
                <a:latin typeface="Times New Roman" panose="02020603050405020304" pitchFamily="18" charset="0"/>
                <a:cs typeface="Times New Roman" panose="02020603050405020304" pitchFamily="18" charset="0"/>
              </a:rPr>
              <a:t>наявного</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населення</a:t>
            </a:r>
            <a:r>
              <a:rPr lang="ru-RU" sz="4300" b="1" dirty="0">
                <a:latin typeface="Times New Roman" panose="02020603050405020304" pitchFamily="18" charset="0"/>
                <a:cs typeface="Times New Roman" panose="02020603050405020304" pitchFamily="18" charset="0"/>
              </a:rPr>
              <a:t>, </a:t>
            </a:r>
            <a:r>
              <a:rPr lang="ru-RU" sz="4300" b="1" dirty="0" err="1">
                <a:latin typeface="Times New Roman" panose="02020603050405020304" pitchFamily="18" charset="0"/>
                <a:cs typeface="Times New Roman" panose="02020603050405020304" pitchFamily="18" charset="0"/>
              </a:rPr>
              <a:t>проживаючого</a:t>
            </a:r>
            <a:r>
              <a:rPr lang="ru-RU" sz="4300" b="1" dirty="0">
                <a:latin typeface="Times New Roman" panose="02020603050405020304" pitchFamily="18" charset="0"/>
                <a:cs typeface="Times New Roman" panose="02020603050405020304" pitchFamily="18" charset="0"/>
              </a:rPr>
              <a:t> на </a:t>
            </a:r>
            <a:r>
              <a:rPr lang="ru-RU" sz="4300" b="1" dirty="0" err="1">
                <a:latin typeface="Times New Roman" panose="02020603050405020304" pitchFamily="18" charset="0"/>
                <a:cs typeface="Times New Roman" panose="02020603050405020304" pitchFamily="18" charset="0"/>
              </a:rPr>
              <a:t>території</a:t>
            </a:r>
            <a:r>
              <a:rPr lang="ru-RU" sz="4300" b="1" dirty="0">
                <a:latin typeface="Times New Roman" panose="02020603050405020304" pitchFamily="18" charset="0"/>
                <a:cs typeface="Times New Roman" panose="02020603050405020304" pitchFamily="18" charset="0"/>
              </a:rPr>
              <a:t> району та </a:t>
            </a:r>
            <a:r>
              <a:rPr lang="ru-RU" sz="4300" b="1" dirty="0" err="1">
                <a:latin typeface="Times New Roman" panose="02020603050405020304" pitchFamily="18" charset="0"/>
                <a:cs typeface="Times New Roman" panose="02020603050405020304" pitchFamily="18" charset="0"/>
              </a:rPr>
              <a:t>міста</a:t>
            </a:r>
            <a:r>
              <a:rPr lang="ru-RU" sz="4300" b="1" dirty="0">
                <a:latin typeface="Times New Roman" panose="02020603050405020304" pitchFamily="18" charset="0"/>
                <a:cs typeface="Times New Roman" panose="02020603050405020304" pitchFamily="18" charset="0"/>
              </a:rPr>
              <a:t>.</a:t>
            </a:r>
          </a:p>
          <a:p>
            <a:endParaRPr lang="ru-RU" dirty="0"/>
          </a:p>
        </p:txBody>
      </p:sp>
      <p:graphicFrame>
        <p:nvGraphicFramePr>
          <p:cNvPr id="6" name="Объект 5"/>
          <p:cNvGraphicFramePr>
            <a:graphicFrameLocks noGrp="1"/>
          </p:cNvGraphicFramePr>
          <p:nvPr>
            <p:ph sz="half" idx="1"/>
            <p:extLst>
              <p:ext uri="{D42A27DB-BD31-4B8C-83A1-F6EECF244321}">
                <p14:modId xmlns:p14="http://schemas.microsoft.com/office/powerpoint/2010/main" val="53218567"/>
              </p:ext>
            </p:extLst>
          </p:nvPr>
        </p:nvGraphicFramePr>
        <p:xfrm>
          <a:off x="0" y="1387475"/>
          <a:ext cx="6607967" cy="51927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306720464"/>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3" name="wind.wav"/>
          </p:stSnd>
        </p:sndAc>
      </p:transition>
    </mc:Choice>
    <mc:Fallback xmlns="">
      <p:transition spd="slow">
        <p:fade/>
        <p:sndAc>
          <p:stSnd>
            <p:snd r:embed="rId10"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p:cTn id="21"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p:cTn id="29"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32" dur="10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p:cTn id="37"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8"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39"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40" dur="1000"/>
                                        <p:tgtEl>
                                          <p:spTgt spid="4">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 calcmode="lin" valueType="num">
                                      <p:cBhvr>
                                        <p:cTn id="45"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6"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47"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48" dur="1000"/>
                                        <p:tgtEl>
                                          <p:spTgt spid="4">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anim calcmode="lin" valueType="num">
                                      <p:cBhvr>
                                        <p:cTn id="53"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54"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55"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56" dur="1000"/>
                                        <p:tgtEl>
                                          <p:spTgt spid="4">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anim calcmode="lin" valueType="num">
                                      <p:cBhvr>
                                        <p:cTn id="61"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62"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63" dur="1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64" dur="1000"/>
                                        <p:tgtEl>
                                          <p:spTgt spid="4">
                                            <p:txEl>
                                              <p:pRg st="6" end="6"/>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4">
                                            <p:txEl>
                                              <p:pRg st="7" end="7"/>
                                            </p:txEl>
                                          </p:spTgt>
                                        </p:tgtEl>
                                        <p:attrNameLst>
                                          <p:attrName>style.visibility</p:attrName>
                                        </p:attrNameLst>
                                      </p:cBhvr>
                                      <p:to>
                                        <p:strVal val="visible"/>
                                      </p:to>
                                    </p:set>
                                    <p:anim calcmode="lin" valueType="num">
                                      <p:cBhvr>
                                        <p:cTn id="69" dur="1000" fill="hold"/>
                                        <p:tgtEl>
                                          <p:spTgt spid="4">
                                            <p:txEl>
                                              <p:pRg st="7" end="7"/>
                                            </p:txEl>
                                          </p:spTgt>
                                        </p:tgtEl>
                                        <p:attrNameLst>
                                          <p:attrName>ppt_w</p:attrName>
                                        </p:attrNameLst>
                                      </p:cBhvr>
                                      <p:tavLst>
                                        <p:tav tm="0">
                                          <p:val>
                                            <p:fltVal val="0"/>
                                          </p:val>
                                        </p:tav>
                                        <p:tav tm="100000">
                                          <p:val>
                                            <p:strVal val="#ppt_w"/>
                                          </p:val>
                                        </p:tav>
                                      </p:tavLst>
                                    </p:anim>
                                    <p:anim calcmode="lin" valueType="num">
                                      <p:cBhvr>
                                        <p:cTn id="70" dur="1000" fill="hold"/>
                                        <p:tgtEl>
                                          <p:spTgt spid="4">
                                            <p:txEl>
                                              <p:pRg st="7" end="7"/>
                                            </p:txEl>
                                          </p:spTgt>
                                        </p:tgtEl>
                                        <p:attrNameLst>
                                          <p:attrName>ppt_h</p:attrName>
                                        </p:attrNameLst>
                                      </p:cBhvr>
                                      <p:tavLst>
                                        <p:tav tm="0">
                                          <p:val>
                                            <p:fltVal val="0"/>
                                          </p:val>
                                        </p:tav>
                                        <p:tav tm="100000">
                                          <p:val>
                                            <p:strVal val="#ppt_h"/>
                                          </p:val>
                                        </p:tav>
                                      </p:tavLst>
                                    </p:anim>
                                    <p:anim calcmode="lin" valueType="num">
                                      <p:cBhvr>
                                        <p:cTn id="71" dur="1000" fill="hold"/>
                                        <p:tgtEl>
                                          <p:spTgt spid="4">
                                            <p:txEl>
                                              <p:pRg st="7" end="7"/>
                                            </p:txEl>
                                          </p:spTgt>
                                        </p:tgtEl>
                                        <p:attrNameLst>
                                          <p:attrName>style.rotation</p:attrName>
                                        </p:attrNameLst>
                                      </p:cBhvr>
                                      <p:tavLst>
                                        <p:tav tm="0">
                                          <p:val>
                                            <p:fltVal val="90"/>
                                          </p:val>
                                        </p:tav>
                                        <p:tav tm="100000">
                                          <p:val>
                                            <p:fltVal val="0"/>
                                          </p:val>
                                        </p:tav>
                                      </p:tavLst>
                                    </p:anim>
                                    <p:animEffect transition="in" filter="fade">
                                      <p:cBhvr>
                                        <p:cTn id="72" dur="1000"/>
                                        <p:tgtEl>
                                          <p:spTgt spid="4">
                                            <p:txEl>
                                              <p:pRg st="7" end="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4">
                                            <p:txEl>
                                              <p:pRg st="8" end="8"/>
                                            </p:txEl>
                                          </p:spTgt>
                                        </p:tgtEl>
                                        <p:attrNameLst>
                                          <p:attrName>style.visibility</p:attrName>
                                        </p:attrNameLst>
                                      </p:cBhvr>
                                      <p:to>
                                        <p:strVal val="visible"/>
                                      </p:to>
                                    </p:set>
                                    <p:anim calcmode="lin" valueType="num">
                                      <p:cBhvr>
                                        <p:cTn id="77" dur="1000" fill="hold"/>
                                        <p:tgtEl>
                                          <p:spTgt spid="4">
                                            <p:txEl>
                                              <p:pRg st="8" end="8"/>
                                            </p:txEl>
                                          </p:spTgt>
                                        </p:tgtEl>
                                        <p:attrNameLst>
                                          <p:attrName>ppt_w</p:attrName>
                                        </p:attrNameLst>
                                      </p:cBhvr>
                                      <p:tavLst>
                                        <p:tav tm="0">
                                          <p:val>
                                            <p:fltVal val="0"/>
                                          </p:val>
                                        </p:tav>
                                        <p:tav tm="100000">
                                          <p:val>
                                            <p:strVal val="#ppt_w"/>
                                          </p:val>
                                        </p:tav>
                                      </p:tavLst>
                                    </p:anim>
                                    <p:anim calcmode="lin" valueType="num">
                                      <p:cBhvr>
                                        <p:cTn id="78" dur="1000" fill="hold"/>
                                        <p:tgtEl>
                                          <p:spTgt spid="4">
                                            <p:txEl>
                                              <p:pRg st="8" end="8"/>
                                            </p:txEl>
                                          </p:spTgt>
                                        </p:tgtEl>
                                        <p:attrNameLst>
                                          <p:attrName>ppt_h</p:attrName>
                                        </p:attrNameLst>
                                      </p:cBhvr>
                                      <p:tavLst>
                                        <p:tav tm="0">
                                          <p:val>
                                            <p:fltVal val="0"/>
                                          </p:val>
                                        </p:tav>
                                        <p:tav tm="100000">
                                          <p:val>
                                            <p:strVal val="#ppt_h"/>
                                          </p:val>
                                        </p:tav>
                                      </p:tavLst>
                                    </p:anim>
                                    <p:anim calcmode="lin" valueType="num">
                                      <p:cBhvr>
                                        <p:cTn id="79" dur="1000" fill="hold"/>
                                        <p:tgtEl>
                                          <p:spTgt spid="4">
                                            <p:txEl>
                                              <p:pRg st="8" end="8"/>
                                            </p:txEl>
                                          </p:spTgt>
                                        </p:tgtEl>
                                        <p:attrNameLst>
                                          <p:attrName>style.rotation</p:attrName>
                                        </p:attrNameLst>
                                      </p:cBhvr>
                                      <p:tavLst>
                                        <p:tav tm="0">
                                          <p:val>
                                            <p:fltVal val="90"/>
                                          </p:val>
                                        </p:tav>
                                        <p:tav tm="100000">
                                          <p:val>
                                            <p:fltVal val="0"/>
                                          </p:val>
                                        </p:tav>
                                      </p:tavLst>
                                    </p:anim>
                                    <p:animEffect transition="in" filter="fade">
                                      <p:cBhvr>
                                        <p:cTn id="80" dur="1000"/>
                                        <p:tgtEl>
                                          <p:spTgt spid="4">
                                            <p:txEl>
                                              <p:pRg st="8" end="8"/>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grpId="0" nodeType="clickEffect">
                                  <p:stCondLst>
                                    <p:cond delay="0"/>
                                  </p:stCondLst>
                                  <p:childTnLst>
                                    <p:set>
                                      <p:cBhvr>
                                        <p:cTn id="84" dur="1" fill="hold">
                                          <p:stCondLst>
                                            <p:cond delay="0"/>
                                          </p:stCondLst>
                                        </p:cTn>
                                        <p:tgtEl>
                                          <p:spTgt spid="4">
                                            <p:txEl>
                                              <p:pRg st="9" end="9"/>
                                            </p:txEl>
                                          </p:spTgt>
                                        </p:tgtEl>
                                        <p:attrNameLst>
                                          <p:attrName>style.visibility</p:attrName>
                                        </p:attrNameLst>
                                      </p:cBhvr>
                                      <p:to>
                                        <p:strVal val="visible"/>
                                      </p:to>
                                    </p:set>
                                    <p:anim calcmode="lin" valueType="num">
                                      <p:cBhvr>
                                        <p:cTn id="85" dur="1000" fill="hold"/>
                                        <p:tgtEl>
                                          <p:spTgt spid="4">
                                            <p:txEl>
                                              <p:pRg st="9" end="9"/>
                                            </p:txEl>
                                          </p:spTgt>
                                        </p:tgtEl>
                                        <p:attrNameLst>
                                          <p:attrName>ppt_w</p:attrName>
                                        </p:attrNameLst>
                                      </p:cBhvr>
                                      <p:tavLst>
                                        <p:tav tm="0">
                                          <p:val>
                                            <p:fltVal val="0"/>
                                          </p:val>
                                        </p:tav>
                                        <p:tav tm="100000">
                                          <p:val>
                                            <p:strVal val="#ppt_w"/>
                                          </p:val>
                                        </p:tav>
                                      </p:tavLst>
                                    </p:anim>
                                    <p:anim calcmode="lin" valueType="num">
                                      <p:cBhvr>
                                        <p:cTn id="86" dur="1000" fill="hold"/>
                                        <p:tgtEl>
                                          <p:spTgt spid="4">
                                            <p:txEl>
                                              <p:pRg st="9" end="9"/>
                                            </p:txEl>
                                          </p:spTgt>
                                        </p:tgtEl>
                                        <p:attrNameLst>
                                          <p:attrName>ppt_h</p:attrName>
                                        </p:attrNameLst>
                                      </p:cBhvr>
                                      <p:tavLst>
                                        <p:tav tm="0">
                                          <p:val>
                                            <p:fltVal val="0"/>
                                          </p:val>
                                        </p:tav>
                                        <p:tav tm="100000">
                                          <p:val>
                                            <p:strVal val="#ppt_h"/>
                                          </p:val>
                                        </p:tav>
                                      </p:tavLst>
                                    </p:anim>
                                    <p:anim calcmode="lin" valueType="num">
                                      <p:cBhvr>
                                        <p:cTn id="87" dur="1000" fill="hold"/>
                                        <p:tgtEl>
                                          <p:spTgt spid="4">
                                            <p:txEl>
                                              <p:pRg st="9" end="9"/>
                                            </p:txEl>
                                          </p:spTgt>
                                        </p:tgtEl>
                                        <p:attrNameLst>
                                          <p:attrName>style.rotation</p:attrName>
                                        </p:attrNameLst>
                                      </p:cBhvr>
                                      <p:tavLst>
                                        <p:tav tm="0">
                                          <p:val>
                                            <p:fltVal val="90"/>
                                          </p:val>
                                        </p:tav>
                                        <p:tav tm="100000">
                                          <p:val>
                                            <p:fltVal val="0"/>
                                          </p:val>
                                        </p:tav>
                                      </p:tavLst>
                                    </p:anim>
                                    <p:animEffect transition="in" filter="fade">
                                      <p:cBhvr>
                                        <p:cTn id="88" dur="1000"/>
                                        <p:tgtEl>
                                          <p:spTgt spid="4">
                                            <p:txEl>
                                              <p:pRg st="9" end="9"/>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4">
                                            <p:txEl>
                                              <p:pRg st="10" end="10"/>
                                            </p:txEl>
                                          </p:spTgt>
                                        </p:tgtEl>
                                        <p:attrNameLst>
                                          <p:attrName>style.visibility</p:attrName>
                                        </p:attrNameLst>
                                      </p:cBhvr>
                                      <p:to>
                                        <p:strVal val="visible"/>
                                      </p:to>
                                    </p:set>
                                    <p:anim calcmode="lin" valueType="num">
                                      <p:cBhvr>
                                        <p:cTn id="93" dur="10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94" dur="1000" fill="hold"/>
                                        <p:tgtEl>
                                          <p:spTgt spid="4">
                                            <p:txEl>
                                              <p:pRg st="10" end="10"/>
                                            </p:txEl>
                                          </p:spTgt>
                                        </p:tgtEl>
                                        <p:attrNameLst>
                                          <p:attrName>ppt_h</p:attrName>
                                        </p:attrNameLst>
                                      </p:cBhvr>
                                      <p:tavLst>
                                        <p:tav tm="0">
                                          <p:val>
                                            <p:fltVal val="0"/>
                                          </p:val>
                                        </p:tav>
                                        <p:tav tm="100000">
                                          <p:val>
                                            <p:strVal val="#ppt_h"/>
                                          </p:val>
                                        </p:tav>
                                      </p:tavLst>
                                    </p:anim>
                                    <p:anim calcmode="lin" valueType="num">
                                      <p:cBhvr>
                                        <p:cTn id="95" dur="1000" fill="hold"/>
                                        <p:tgtEl>
                                          <p:spTgt spid="4">
                                            <p:txEl>
                                              <p:pRg st="10" end="10"/>
                                            </p:txEl>
                                          </p:spTgt>
                                        </p:tgtEl>
                                        <p:attrNameLst>
                                          <p:attrName>style.rotation</p:attrName>
                                        </p:attrNameLst>
                                      </p:cBhvr>
                                      <p:tavLst>
                                        <p:tav tm="0">
                                          <p:val>
                                            <p:fltVal val="90"/>
                                          </p:val>
                                        </p:tav>
                                        <p:tav tm="100000">
                                          <p:val>
                                            <p:fltVal val="0"/>
                                          </p:val>
                                        </p:tav>
                                      </p:tavLst>
                                    </p:anim>
                                    <p:animEffect transition="in" filter="fade">
                                      <p:cBhvr>
                                        <p:cTn id="96" dur="1000"/>
                                        <p:tgtEl>
                                          <p:spTgt spid="4">
                                            <p:txEl>
                                              <p:pRg st="10" end="1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grpId="0" nodeType="clickEffect">
                                  <p:stCondLst>
                                    <p:cond delay="0"/>
                                  </p:stCondLst>
                                  <p:childTnLst>
                                    <p:set>
                                      <p:cBhvr>
                                        <p:cTn id="100" dur="1" fill="hold">
                                          <p:stCondLst>
                                            <p:cond delay="0"/>
                                          </p:stCondLst>
                                        </p:cTn>
                                        <p:tgtEl>
                                          <p:spTgt spid="4">
                                            <p:txEl>
                                              <p:pRg st="11" end="11"/>
                                            </p:txEl>
                                          </p:spTgt>
                                        </p:tgtEl>
                                        <p:attrNameLst>
                                          <p:attrName>style.visibility</p:attrName>
                                        </p:attrNameLst>
                                      </p:cBhvr>
                                      <p:to>
                                        <p:strVal val="visible"/>
                                      </p:to>
                                    </p:set>
                                    <p:anim calcmode="lin" valueType="num">
                                      <p:cBhvr>
                                        <p:cTn id="101" dur="1000" fill="hold"/>
                                        <p:tgtEl>
                                          <p:spTgt spid="4">
                                            <p:txEl>
                                              <p:pRg st="11" end="11"/>
                                            </p:txEl>
                                          </p:spTgt>
                                        </p:tgtEl>
                                        <p:attrNameLst>
                                          <p:attrName>ppt_w</p:attrName>
                                        </p:attrNameLst>
                                      </p:cBhvr>
                                      <p:tavLst>
                                        <p:tav tm="0">
                                          <p:val>
                                            <p:fltVal val="0"/>
                                          </p:val>
                                        </p:tav>
                                        <p:tav tm="100000">
                                          <p:val>
                                            <p:strVal val="#ppt_w"/>
                                          </p:val>
                                        </p:tav>
                                      </p:tavLst>
                                    </p:anim>
                                    <p:anim calcmode="lin" valueType="num">
                                      <p:cBhvr>
                                        <p:cTn id="102" dur="1000" fill="hold"/>
                                        <p:tgtEl>
                                          <p:spTgt spid="4">
                                            <p:txEl>
                                              <p:pRg st="11" end="11"/>
                                            </p:txEl>
                                          </p:spTgt>
                                        </p:tgtEl>
                                        <p:attrNameLst>
                                          <p:attrName>ppt_h</p:attrName>
                                        </p:attrNameLst>
                                      </p:cBhvr>
                                      <p:tavLst>
                                        <p:tav tm="0">
                                          <p:val>
                                            <p:fltVal val="0"/>
                                          </p:val>
                                        </p:tav>
                                        <p:tav tm="100000">
                                          <p:val>
                                            <p:strVal val="#ppt_h"/>
                                          </p:val>
                                        </p:tav>
                                      </p:tavLst>
                                    </p:anim>
                                    <p:anim calcmode="lin" valueType="num">
                                      <p:cBhvr>
                                        <p:cTn id="103" dur="1000" fill="hold"/>
                                        <p:tgtEl>
                                          <p:spTgt spid="4">
                                            <p:txEl>
                                              <p:pRg st="11" end="11"/>
                                            </p:txEl>
                                          </p:spTgt>
                                        </p:tgtEl>
                                        <p:attrNameLst>
                                          <p:attrName>style.rotation</p:attrName>
                                        </p:attrNameLst>
                                      </p:cBhvr>
                                      <p:tavLst>
                                        <p:tav tm="0">
                                          <p:val>
                                            <p:fltVal val="90"/>
                                          </p:val>
                                        </p:tav>
                                        <p:tav tm="100000">
                                          <p:val>
                                            <p:fltVal val="0"/>
                                          </p:val>
                                        </p:tav>
                                      </p:tavLst>
                                    </p:anim>
                                    <p:animEffect transition="in" filter="fade">
                                      <p:cBhvr>
                                        <p:cTn id="104" dur="10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Graphic spid="6"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705555" y="4098078"/>
            <a:ext cx="9755188" cy="4215241"/>
          </a:xfrm>
        </p:spPr>
        <p:txBody>
          <a:bodyPr>
            <a:normAutofit fontScale="90000"/>
          </a:bodyPr>
          <a:lstStyle/>
          <a:p>
            <a:pPr algn="ct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uk-UA" dirty="0" smtClean="0">
                <a:solidFill>
                  <a:srgbClr val="C00000"/>
                </a:solidFill>
              </a:rPr>
              <a:t>Районний бюджет Броварського району на 2019 рік</a:t>
            </a:r>
            <a:br>
              <a:rPr lang="uk-UA" dirty="0" smtClean="0">
                <a:solidFill>
                  <a:srgbClr val="C00000"/>
                </a:solidFill>
              </a:rPr>
            </a:br>
            <a:r>
              <a:rPr lang="uk-UA" dirty="0" smtClean="0">
                <a:solidFill>
                  <a:schemeClr val="tx1">
                    <a:lumMod val="85000"/>
                    <a:lumOff val="15000"/>
                  </a:schemeClr>
                </a:solidFill>
              </a:rPr>
              <a:t/>
            </a:r>
            <a:br>
              <a:rPr lang="uk-UA" dirty="0" smtClean="0">
                <a:solidFill>
                  <a:schemeClr val="tx1">
                    <a:lumMod val="85000"/>
                    <a:lumOff val="15000"/>
                  </a:schemeClr>
                </a:solidFill>
              </a:rPr>
            </a:br>
            <a:endParaRPr lang="ru-RU" dirty="0">
              <a:solidFill>
                <a:schemeClr val="tx1">
                  <a:lumMod val="85000"/>
                  <a:lumOff val="15000"/>
                </a:schemeClr>
              </a:solidFill>
            </a:endParaRPr>
          </a:p>
        </p:txBody>
      </p:sp>
    </p:spTree>
    <p:extLst>
      <p:ext uri="{BB962C8B-B14F-4D97-AF65-F5344CB8AC3E}">
        <p14:creationId xmlns:p14="http://schemas.microsoft.com/office/powerpoint/2010/main" val="1214792341"/>
      </p:ext>
    </p:extLst>
  </p:cSld>
  <p:clrMapOvr>
    <a:masterClrMapping/>
  </p:clrMapOvr>
  <mc:AlternateContent xmlns:mc="http://schemas.openxmlformats.org/markup-compatibility/2006" xmlns:p14="http://schemas.microsoft.com/office/powerpoint/2010/main">
    <mc:Choice Requires="p14">
      <p:transition p14:dur="100">
        <p:cut/>
        <p:sndAc>
          <p:stSnd>
            <p:snd r:embed="rId2" name="chimes.wav"/>
          </p:stSnd>
        </p:sndAc>
      </p:transition>
    </mc:Choice>
    <mc:Fallback xmlns="">
      <p:transition>
        <p:cut/>
        <p:sndAc>
          <p:stSnd>
            <p:snd r:embed="rId4" name="chimes.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8158" y="-31989"/>
            <a:ext cx="10018713" cy="1752599"/>
          </a:xfrm>
        </p:spPr>
        <p:txBody>
          <a:bodyPr>
            <a:normAutofit/>
          </a:bodyPr>
          <a:lstStyle/>
          <a:p>
            <a:r>
              <a:rPr lang="uk-UA" sz="4400" b="1" dirty="0" smtClean="0">
                <a:latin typeface="Times New Roman" panose="02020603050405020304" pitchFamily="18" charset="0"/>
                <a:cs typeface="Times New Roman" panose="02020603050405020304" pitchFamily="18" charset="0"/>
              </a:rPr>
              <a:t>Охорона здоров’я</a:t>
            </a:r>
            <a:endParaRPr lang="ru-RU" sz="4400" b="1" dirty="0">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424544" y="2041071"/>
            <a:ext cx="3380013" cy="1193724"/>
          </a:xfrm>
        </p:spPr>
        <p:txBody>
          <a:bodyPr/>
          <a:lstStyle/>
          <a:p>
            <a:pPr algn="just"/>
            <a:r>
              <a:rPr lang="ru-RU" b="1" dirty="0">
                <a:solidFill>
                  <a:schemeClr val="tx1"/>
                </a:solidFill>
                <a:latin typeface="Times New Roman" panose="02020603050405020304" pitchFamily="18" charset="0"/>
                <a:cs typeface="Times New Roman" panose="02020603050405020304" pitchFamily="18" charset="0"/>
              </a:rPr>
              <a:t>КНП «</a:t>
            </a:r>
            <a:r>
              <a:rPr lang="ru-RU" b="1" dirty="0" err="1">
                <a:solidFill>
                  <a:schemeClr val="tx1"/>
                </a:solidFill>
                <a:latin typeface="Times New Roman" panose="02020603050405020304" pitchFamily="18" charset="0"/>
                <a:cs typeface="Times New Roman" panose="02020603050405020304" pitchFamily="18" charset="0"/>
              </a:rPr>
              <a:t>Броварської</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багатопрофільної</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клінічної</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лікарні</a:t>
            </a:r>
            <a:r>
              <a:rPr lang="ru-RU" b="1" dirty="0" smtClean="0">
                <a:solidFill>
                  <a:schemeClr val="tx1"/>
                </a:solidFill>
                <a:latin typeface="Times New Roman" panose="02020603050405020304" pitchFamily="18" charset="0"/>
                <a:cs typeface="Times New Roman" panose="02020603050405020304" pitchFamily="18" charset="0"/>
              </a:rPr>
              <a:t>»</a:t>
            </a:r>
            <a:endParaRPr lang="ru-RU" b="1" dirty="0">
              <a:solidFill>
                <a:schemeClr val="tx1"/>
              </a:solidFill>
              <a:latin typeface="Times New Roman" panose="02020603050405020304" pitchFamily="18" charset="0"/>
              <a:cs typeface="Times New Roman" panose="02020603050405020304" pitchFamily="18" charset="0"/>
            </a:endParaRPr>
          </a:p>
        </p:txBody>
      </p:sp>
      <p:graphicFrame>
        <p:nvGraphicFramePr>
          <p:cNvPr id="9" name="Объект 8"/>
          <p:cNvGraphicFramePr>
            <a:graphicFrameLocks noGrp="1"/>
          </p:cNvGraphicFramePr>
          <p:nvPr>
            <p:ph sz="half" idx="2"/>
            <p:extLst>
              <p:ext uri="{D42A27DB-BD31-4B8C-83A1-F6EECF244321}">
                <p14:modId xmlns:p14="http://schemas.microsoft.com/office/powerpoint/2010/main" val="2158354210"/>
              </p:ext>
            </p:extLst>
          </p:nvPr>
        </p:nvGraphicFramePr>
        <p:xfrm>
          <a:off x="179389" y="3335338"/>
          <a:ext cx="6058126" cy="3114675"/>
        </p:xfrm>
        <a:graphic>
          <a:graphicData uri="http://schemas.openxmlformats.org/drawingml/2006/chart">
            <c:chart xmlns:c="http://schemas.openxmlformats.org/drawingml/2006/chart" xmlns:r="http://schemas.openxmlformats.org/officeDocument/2006/relationships" r:id="rId4"/>
          </a:graphicData>
        </a:graphic>
      </p:graphicFrame>
      <p:sp>
        <p:nvSpPr>
          <p:cNvPr id="5" name="Текст 4"/>
          <p:cNvSpPr>
            <a:spLocks noGrp="1"/>
          </p:cNvSpPr>
          <p:nvPr>
            <p:ph type="body" sz="quarter" idx="3"/>
          </p:nvPr>
        </p:nvSpPr>
        <p:spPr>
          <a:xfrm>
            <a:off x="6607174" y="1817346"/>
            <a:ext cx="4038262" cy="1202191"/>
          </a:xfrm>
        </p:spPr>
        <p:txBody>
          <a:bodyPr/>
          <a:lstStyle/>
          <a:p>
            <a:r>
              <a:rPr lang="uk-UA" b="1" dirty="0">
                <a:solidFill>
                  <a:schemeClr val="tx1"/>
                </a:solidFill>
                <a:latin typeface="Times New Roman" panose="02020603050405020304" pitchFamily="18" charset="0"/>
                <a:ea typeface="Times New Roman" panose="02020603050405020304" pitchFamily="18" charset="0"/>
              </a:rPr>
              <a:t>КНП БРР «</a:t>
            </a:r>
            <a:r>
              <a:rPr lang="uk-UA" b="1" dirty="0" err="1" smtClean="0">
                <a:solidFill>
                  <a:schemeClr val="tx1"/>
                </a:solidFill>
                <a:latin typeface="Times New Roman" panose="02020603050405020304" pitchFamily="18" charset="0"/>
                <a:ea typeface="Times New Roman" panose="02020603050405020304" pitchFamily="18" charset="0"/>
              </a:rPr>
              <a:t>БроварськийРЦМСД</a:t>
            </a:r>
            <a:r>
              <a:rPr lang="uk-UA" b="1" dirty="0">
                <a:solidFill>
                  <a:schemeClr val="tx1"/>
                </a:solidFill>
                <a:latin typeface="Times New Roman" panose="02020603050405020304" pitchFamily="18" charset="0"/>
                <a:ea typeface="Times New Roman" panose="02020603050405020304" pitchFamily="18" charset="0"/>
              </a:rPr>
              <a:t>»</a:t>
            </a:r>
            <a:endParaRPr lang="ru-RU" b="1" dirty="0">
              <a:solidFill>
                <a:schemeClr val="tx1"/>
              </a:solidFill>
            </a:endParaRPr>
          </a:p>
        </p:txBody>
      </p:sp>
      <p:graphicFrame>
        <p:nvGraphicFramePr>
          <p:cNvPr id="14" name="Объект 13"/>
          <p:cNvGraphicFramePr>
            <a:graphicFrameLocks noGrp="1"/>
          </p:cNvGraphicFramePr>
          <p:nvPr>
            <p:ph sz="quarter" idx="4"/>
            <p:extLst>
              <p:ext uri="{D42A27DB-BD31-4B8C-83A1-F6EECF244321}">
                <p14:modId xmlns:p14="http://schemas.microsoft.com/office/powerpoint/2010/main" val="346422838"/>
              </p:ext>
            </p:extLst>
          </p:nvPr>
        </p:nvGraphicFramePr>
        <p:xfrm>
          <a:off x="6607174" y="3335338"/>
          <a:ext cx="5584825" cy="3114675"/>
        </p:xfrm>
        <a:graphic>
          <a:graphicData uri="http://schemas.openxmlformats.org/drawingml/2006/chart">
            <c:chart xmlns:c="http://schemas.openxmlformats.org/drawingml/2006/chart" xmlns:r="http://schemas.openxmlformats.org/officeDocument/2006/relationships" r:id="rId5"/>
          </a:graphicData>
        </a:graphic>
      </p:graphicFrame>
      <p:cxnSp>
        <p:nvCxnSpPr>
          <p:cNvPr id="11" name="Прямая со стрелкой 10"/>
          <p:cNvCxnSpPr/>
          <p:nvPr/>
        </p:nvCxnSpPr>
        <p:spPr>
          <a:xfrm flipV="1">
            <a:off x="2598822" y="4151691"/>
            <a:ext cx="1660357" cy="120317"/>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16" name="Рисунок 15"/>
          <p:cNvPicPr>
            <a:picLocks noChangeAspect="1"/>
          </p:cNvPicPr>
          <p:nvPr/>
        </p:nvPicPr>
        <p:blipFill>
          <a:blip r:embed="rId6"/>
          <a:stretch>
            <a:fillRect/>
          </a:stretch>
        </p:blipFill>
        <p:spPr>
          <a:xfrm>
            <a:off x="9176657" y="-1"/>
            <a:ext cx="3015343" cy="2666999"/>
          </a:xfrm>
          <a:prstGeom prst="rect">
            <a:avLst/>
          </a:prstGeom>
        </p:spPr>
      </p:pic>
      <p:sp>
        <p:nvSpPr>
          <p:cNvPr id="17" name="Прямоугольник 16"/>
          <p:cNvSpPr/>
          <p:nvPr/>
        </p:nvSpPr>
        <p:spPr>
          <a:xfrm>
            <a:off x="2971800" y="3793670"/>
            <a:ext cx="832757" cy="4783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smtClean="0"/>
              <a:t>108,6</a:t>
            </a:r>
            <a:endParaRPr lang="ru-RU" dirty="0"/>
          </a:p>
        </p:txBody>
      </p:sp>
    </p:spTree>
    <p:custDataLst>
      <p:tags r:id="rId1"/>
    </p:custDataLst>
    <p:extLst>
      <p:ext uri="{BB962C8B-B14F-4D97-AF65-F5344CB8AC3E}">
        <p14:creationId xmlns:p14="http://schemas.microsoft.com/office/powerpoint/2010/main" val="3770579963"/>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explode.wav"/>
          </p:stSnd>
        </p:sndAc>
      </p:transition>
    </mc:Choice>
    <mc:Fallback xmlns="">
      <p:transition spd="med">
        <p:fade/>
        <p:sndAc>
          <p:stSnd>
            <p:snd r:embed="rId7" name="explod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4"/>
          <a:stretch>
            <a:fillRect/>
          </a:stretch>
        </p:blipFill>
        <p:spPr>
          <a:xfrm>
            <a:off x="6424613" y="945956"/>
            <a:ext cx="5364615" cy="4197543"/>
          </a:xfrm>
          <a:prstGeom prst="rect">
            <a:avLst/>
          </a:prstGeom>
        </p:spPr>
      </p:pic>
      <p:sp>
        <p:nvSpPr>
          <p:cNvPr id="2" name="Заголовок 1"/>
          <p:cNvSpPr>
            <a:spLocks noGrp="1"/>
          </p:cNvSpPr>
          <p:nvPr>
            <p:ph type="title"/>
          </p:nvPr>
        </p:nvSpPr>
        <p:spPr>
          <a:xfrm>
            <a:off x="564863" y="256443"/>
            <a:ext cx="4909445" cy="689514"/>
          </a:xfrm>
        </p:spPr>
        <p:txBody>
          <a:bodyPr>
            <a:noAutofit/>
          </a:bodyPr>
          <a:lstStyle/>
          <a:p>
            <a:r>
              <a:rPr lang="uk-UA" sz="6600" dirty="0" smtClean="0">
                <a:solidFill>
                  <a:schemeClr val="tx1"/>
                </a:solidFill>
                <a:latin typeface="Times New Roman" panose="02020603050405020304" pitchFamily="18" charset="0"/>
                <a:cs typeface="Times New Roman" panose="02020603050405020304" pitchFamily="18" charset="0"/>
              </a:rPr>
              <a:t>Культура</a:t>
            </a:r>
            <a:endParaRPr lang="ru-RU" sz="6600"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309992859"/>
              </p:ext>
            </p:extLst>
          </p:nvPr>
        </p:nvGraphicFramePr>
        <p:xfrm>
          <a:off x="447675" y="1077913"/>
          <a:ext cx="5976938" cy="5356225"/>
        </p:xfrm>
        <a:graphic>
          <a:graphicData uri="http://schemas.openxmlformats.org/drawingml/2006/chart">
            <c:chart xmlns:c="http://schemas.openxmlformats.org/drawingml/2006/chart" xmlns:r="http://schemas.openxmlformats.org/officeDocument/2006/relationships" r:id="rId5"/>
          </a:graphicData>
        </a:graphic>
      </p:graphicFrame>
      <p:sp>
        <p:nvSpPr>
          <p:cNvPr id="4" name="Текст 3"/>
          <p:cNvSpPr>
            <a:spLocks noGrp="1"/>
          </p:cNvSpPr>
          <p:nvPr>
            <p:ph type="body" sz="half" idx="2"/>
          </p:nvPr>
        </p:nvSpPr>
        <p:spPr>
          <a:xfrm>
            <a:off x="6424863" y="1681843"/>
            <a:ext cx="5036479" cy="4163786"/>
          </a:xfrm>
        </p:spPr>
        <p:txBody>
          <a:bodyPr>
            <a:noAutofit/>
          </a:bodyPr>
          <a:lstStyle/>
          <a:p>
            <a:pPr indent="449580" algn="just">
              <a:spcAft>
                <a:spcPts val="0"/>
              </a:spcAft>
            </a:pPr>
            <a:r>
              <a:rPr lang="uk-UA" sz="1400" b="1" dirty="0">
                <a:solidFill>
                  <a:schemeClr val="tx1"/>
                </a:solidFill>
                <a:latin typeface="Times New Roman" panose="02020603050405020304" pitchFamily="18" charset="0"/>
                <a:ea typeface="Times New Roman" panose="02020603050405020304" pitchFamily="18" charset="0"/>
              </a:rPr>
              <a:t>На утримання установ та проведення заходів по галузі «Культура і мистецтво» обраховано видатки в сумі 27090,691 тис. грн, в тому числі: з загального фонду – 25956,552 тис. грн., зі спеціального фонду – 1134,139 тис. грн</a:t>
            </a:r>
            <a:r>
              <a:rPr lang="uk-UA" sz="1400" b="1" dirty="0" smtClean="0">
                <a:solidFill>
                  <a:schemeClr val="tx1"/>
                </a:solidFill>
                <a:latin typeface="Times New Roman" panose="02020603050405020304" pitchFamily="18" charset="0"/>
                <a:ea typeface="Times New Roman" panose="02020603050405020304" pitchFamily="18" charset="0"/>
              </a:rPr>
              <a:t>.</a:t>
            </a:r>
            <a:endParaRPr lang="ru-RU" sz="1400" b="1" dirty="0">
              <a:solidFill>
                <a:schemeClr val="tx1"/>
              </a:solidFill>
              <a:latin typeface="Times New Roman" panose="02020603050405020304" pitchFamily="18" charset="0"/>
              <a:ea typeface="Times New Roman" panose="02020603050405020304" pitchFamily="18" charset="0"/>
            </a:endParaRPr>
          </a:p>
          <a:p>
            <a:pPr indent="342900" algn="just">
              <a:spcAft>
                <a:spcPts val="0"/>
              </a:spcAft>
              <a:tabLst>
                <a:tab pos="457200" algn="l"/>
              </a:tabLst>
            </a:pPr>
            <a:r>
              <a:rPr lang="uk-UA" sz="1400" b="1" dirty="0">
                <a:solidFill>
                  <a:schemeClr val="tx1"/>
                </a:solidFill>
                <a:latin typeface="Times New Roman" panose="02020603050405020304" pitchFamily="18" charset="0"/>
                <a:ea typeface="Times New Roman" panose="02020603050405020304" pitchFamily="18" charset="0"/>
              </a:rPr>
              <a:t>	1) На утримання Комунального закладу Броварської районної ради «Школа естетичного виховання (Дитяча школа мистецтв)» плануються кошти в сумі 10888,536 </a:t>
            </a:r>
            <a:r>
              <a:rPr lang="uk-UA" sz="1400" b="1" dirty="0" err="1">
                <a:solidFill>
                  <a:schemeClr val="tx1"/>
                </a:solidFill>
                <a:latin typeface="Times New Roman" panose="02020603050405020304" pitchFamily="18" charset="0"/>
                <a:ea typeface="Times New Roman" panose="02020603050405020304" pitchFamily="18" charset="0"/>
              </a:rPr>
              <a:t>тис.грн</a:t>
            </a:r>
            <a:r>
              <a:rPr lang="uk-UA" sz="1400" b="1" dirty="0">
                <a:solidFill>
                  <a:schemeClr val="tx1"/>
                </a:solidFill>
                <a:latin typeface="Times New Roman" panose="02020603050405020304" pitchFamily="18" charset="0"/>
                <a:ea typeface="Times New Roman" panose="02020603050405020304" pitchFamily="18" charset="0"/>
              </a:rPr>
              <a:t>, з них за рахунок загального фонду районного бюджету 7802,255 </a:t>
            </a:r>
            <a:r>
              <a:rPr lang="uk-UA" sz="1400" b="1" dirty="0" err="1">
                <a:solidFill>
                  <a:schemeClr val="tx1"/>
                </a:solidFill>
                <a:latin typeface="Times New Roman" panose="02020603050405020304" pitchFamily="18" charset="0"/>
                <a:ea typeface="Times New Roman" panose="02020603050405020304" pitchFamily="18" charset="0"/>
              </a:rPr>
              <a:t>тис.грн</a:t>
            </a:r>
            <a:r>
              <a:rPr lang="uk-UA" sz="1400" b="1" dirty="0">
                <a:solidFill>
                  <a:schemeClr val="tx1"/>
                </a:solidFill>
                <a:latin typeface="Times New Roman" panose="02020603050405020304" pitchFamily="18" charset="0"/>
                <a:ea typeface="Times New Roman" panose="02020603050405020304" pitchFamily="18" charset="0"/>
              </a:rPr>
              <a:t>, субвенції з </a:t>
            </a:r>
            <a:r>
              <a:rPr lang="uk-UA" sz="1400" b="1" dirty="0" err="1">
                <a:solidFill>
                  <a:schemeClr val="tx1"/>
                </a:solidFill>
                <a:latin typeface="Times New Roman" panose="02020603050405020304" pitchFamily="18" charset="0"/>
                <a:ea typeface="Times New Roman" panose="02020603050405020304" pitchFamily="18" charset="0"/>
              </a:rPr>
              <a:t>Великодимерської</a:t>
            </a:r>
            <a:r>
              <a:rPr lang="uk-UA" sz="1400" b="1" dirty="0">
                <a:solidFill>
                  <a:schemeClr val="tx1"/>
                </a:solidFill>
                <a:latin typeface="Times New Roman" panose="02020603050405020304" pitchFamily="18" charset="0"/>
                <a:ea typeface="Times New Roman" panose="02020603050405020304" pitchFamily="18" charset="0"/>
              </a:rPr>
              <a:t> селищної ради – 1500,0 тис. грн., власних надходжень -596,0 тис. грн;</a:t>
            </a:r>
            <a:endParaRPr lang="ru-RU" sz="1400" b="1" dirty="0">
              <a:solidFill>
                <a:schemeClr val="tx1"/>
              </a:solidFill>
              <a:latin typeface="Times New Roman" panose="02020603050405020304" pitchFamily="18" charset="0"/>
              <a:ea typeface="Times New Roman" panose="02020603050405020304" pitchFamily="18" charset="0"/>
            </a:endParaRPr>
          </a:p>
          <a:p>
            <a:pPr indent="342900" algn="just">
              <a:spcAft>
                <a:spcPts val="0"/>
              </a:spcAft>
              <a:tabLst>
                <a:tab pos="457200" algn="l"/>
              </a:tabLst>
            </a:pPr>
            <a:r>
              <a:rPr lang="uk-UA" sz="1400" b="1" dirty="0">
                <a:solidFill>
                  <a:schemeClr val="tx1"/>
                </a:solidFill>
                <a:latin typeface="Times New Roman" panose="02020603050405020304" pitchFamily="18" charset="0"/>
                <a:ea typeface="Times New Roman" panose="02020603050405020304" pitchFamily="18" charset="0"/>
              </a:rPr>
              <a:t>	2)  На утримання Комунального закладу Броварської районної ради «Броварська районна централізована бібліотечна система» передбачено кошти в сумі 6203,9 тис. грн, з них коштів спецфонду – 130,0 тис. грн;</a:t>
            </a:r>
            <a:endParaRPr lang="ru-RU" sz="1400" b="1" dirty="0">
              <a:solidFill>
                <a:schemeClr val="tx1"/>
              </a:solidFill>
              <a:latin typeface="Times New Roman" panose="02020603050405020304" pitchFamily="18" charset="0"/>
              <a:ea typeface="Times New Roman" panose="02020603050405020304" pitchFamily="18" charset="0"/>
            </a:endParaRPr>
          </a:p>
          <a:p>
            <a:pPr indent="342900" algn="just">
              <a:spcAft>
                <a:spcPts val="0"/>
              </a:spcAft>
              <a:tabLst>
                <a:tab pos="457200" algn="l"/>
              </a:tabLst>
            </a:pPr>
            <a:r>
              <a:rPr lang="uk-UA" sz="1400" b="1" dirty="0">
                <a:solidFill>
                  <a:schemeClr val="tx1"/>
                </a:solidFill>
                <a:latin typeface="Times New Roman" panose="02020603050405020304" pitchFamily="18" charset="0"/>
                <a:ea typeface="Times New Roman" panose="02020603050405020304" pitchFamily="18" charset="0"/>
              </a:rPr>
              <a:t>	3) На утримання Комунального закладу Броварської районної ради «Броварський районний будинок культури» – 10480,397 тис. грн, з них власних надходжень 408,139 тис. грн</a:t>
            </a:r>
            <a:r>
              <a:rPr lang="uk-UA" sz="1400" b="1" dirty="0" smtClean="0">
                <a:solidFill>
                  <a:schemeClr val="tx1"/>
                </a:solidFill>
                <a:latin typeface="Times New Roman" panose="02020603050405020304" pitchFamily="18" charset="0"/>
                <a:ea typeface="Times New Roman" panose="02020603050405020304" pitchFamily="18" charset="0"/>
              </a:rPr>
              <a:t>.</a:t>
            </a:r>
            <a:r>
              <a:rPr lang="uk-UA" sz="1400" b="1" dirty="0">
                <a:solidFill>
                  <a:schemeClr val="tx1"/>
                </a:solidFill>
                <a:latin typeface="Times New Roman" panose="02020603050405020304" pitchFamily="18" charset="0"/>
                <a:ea typeface="Times New Roman" panose="02020603050405020304" pitchFamily="18" charset="0"/>
              </a:rPr>
              <a:t> </a:t>
            </a:r>
            <a:endParaRPr lang="ru-RU" sz="1400" b="1" dirty="0">
              <a:solidFill>
                <a:schemeClr val="tx1"/>
              </a:solidFill>
              <a:latin typeface="Times New Roman" panose="02020603050405020304" pitchFamily="18" charset="0"/>
              <a:ea typeface="Times New Roman" panose="02020603050405020304" pitchFamily="18" charset="0"/>
            </a:endParaRPr>
          </a:p>
          <a:p>
            <a:pPr indent="342900" algn="just">
              <a:spcAft>
                <a:spcPts val="0"/>
              </a:spcAft>
              <a:tabLst>
                <a:tab pos="457200" algn="l"/>
              </a:tabLst>
            </a:pPr>
            <a:r>
              <a:rPr lang="uk-UA" sz="1400" b="1" dirty="0">
                <a:solidFill>
                  <a:schemeClr val="tx1"/>
                </a:solidFill>
                <a:latin typeface="Times New Roman" panose="02020603050405020304" pitchFamily="18" charset="0"/>
                <a:ea typeface="Times New Roman" panose="02020603050405020304" pitchFamily="18" charset="0"/>
              </a:rPr>
              <a:t>На виконання «Районної програми відпочинку та оздоровлення дітей Броварського району на 2019 рік» планується спрямувати 100,0 </a:t>
            </a:r>
            <a:r>
              <a:rPr lang="uk-UA" sz="1400" b="1" dirty="0" err="1">
                <a:solidFill>
                  <a:schemeClr val="tx1"/>
                </a:solidFill>
                <a:latin typeface="Times New Roman" panose="02020603050405020304" pitchFamily="18" charset="0"/>
                <a:ea typeface="Times New Roman" panose="02020603050405020304" pitchFamily="18" charset="0"/>
              </a:rPr>
              <a:t>тис.грн</a:t>
            </a:r>
            <a:r>
              <a:rPr lang="uk-UA" sz="1400" b="1" dirty="0">
                <a:solidFill>
                  <a:schemeClr val="tx1"/>
                </a:solidFill>
                <a:latin typeface="Times New Roman" panose="02020603050405020304" pitchFamily="18" charset="0"/>
                <a:ea typeface="Times New Roman" panose="02020603050405020304" pitchFamily="18" charset="0"/>
              </a:rPr>
              <a:t> на оздоровлення дітей Комунального закладу Броварської районної ради «Школа естетичного виховання (Дитяча школа мистецтв)».</a:t>
            </a:r>
            <a:endParaRPr lang="ru-RU" sz="1400" b="1" dirty="0">
              <a:solidFill>
                <a:schemeClr val="tx1"/>
              </a:solidFill>
              <a:latin typeface="Times New Roman" panose="02020603050405020304" pitchFamily="18" charset="0"/>
              <a:ea typeface="Times New Roman" panose="02020603050405020304" pitchFamily="18" charset="0"/>
            </a:endParaRPr>
          </a:p>
          <a:p>
            <a:pPr indent="342900" algn="just">
              <a:spcAft>
                <a:spcPts val="0"/>
              </a:spcAft>
              <a:tabLst>
                <a:tab pos="457200" algn="l"/>
              </a:tabLst>
            </a:pPr>
            <a:r>
              <a:rPr lang="uk-UA" sz="1400" b="1" dirty="0">
                <a:solidFill>
                  <a:schemeClr val="tx1"/>
                </a:solidFill>
                <a:latin typeface="Times New Roman" panose="02020603050405020304" pitchFamily="18" charset="0"/>
                <a:ea typeface="Times New Roman" panose="02020603050405020304" pitchFamily="18" charset="0"/>
              </a:rPr>
              <a:t> </a:t>
            </a:r>
            <a:endParaRPr lang="ru-RU" sz="1400" b="1" dirty="0">
              <a:solidFill>
                <a:schemeClr val="tx1"/>
              </a:solidFill>
              <a:latin typeface="Times New Roman" panose="02020603050405020304" pitchFamily="18" charset="0"/>
              <a:ea typeface="Times New Roman" panose="02020603050405020304" pitchFamily="18" charset="0"/>
            </a:endParaRPr>
          </a:p>
          <a:p>
            <a:endParaRPr lang="ru-RU" sz="1400" b="1" dirty="0">
              <a:solidFill>
                <a:schemeClr val="tx1"/>
              </a:solidFill>
            </a:endParaRPr>
          </a:p>
        </p:txBody>
      </p:sp>
    </p:spTree>
    <p:custDataLst>
      <p:tags r:id="rId1"/>
    </p:custDataLst>
    <p:extLst>
      <p:ext uri="{BB962C8B-B14F-4D97-AF65-F5344CB8AC3E}">
        <p14:creationId xmlns:p14="http://schemas.microsoft.com/office/powerpoint/2010/main" val="1619827486"/>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3"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4"/>
          <a:stretch>
            <a:fillRect/>
          </a:stretch>
        </p:blipFill>
        <p:spPr>
          <a:xfrm>
            <a:off x="979713" y="1681163"/>
            <a:ext cx="6988629" cy="5176837"/>
          </a:xfrm>
          <a:prstGeom prst="rect">
            <a:avLst/>
          </a:prstGeom>
        </p:spPr>
      </p:pic>
      <p:sp>
        <p:nvSpPr>
          <p:cNvPr id="2" name="Заголовок 1"/>
          <p:cNvSpPr>
            <a:spLocks noGrp="1"/>
          </p:cNvSpPr>
          <p:nvPr>
            <p:ph type="title"/>
          </p:nvPr>
        </p:nvSpPr>
        <p:spPr/>
        <p:txBody>
          <a:bodyPr>
            <a:normAutofit/>
          </a:bodyPr>
          <a:lstStyle/>
          <a:p>
            <a:pPr algn="ctr"/>
            <a:r>
              <a:rPr lang="uk-UA" sz="4400" dirty="0" smtClean="0">
                <a:solidFill>
                  <a:schemeClr val="tx1"/>
                </a:solidFill>
                <a:latin typeface="Times New Roman" panose="02020603050405020304" pitchFamily="18" charset="0"/>
                <a:cs typeface="Times New Roman" panose="02020603050405020304" pitchFamily="18" charset="0"/>
              </a:rPr>
              <a:t>Соціальний захист населення</a:t>
            </a:r>
            <a:endParaRPr lang="ru-RU" sz="4400"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734785" y="1681843"/>
            <a:ext cx="5519057" cy="4963886"/>
          </a:xfrm>
        </p:spPr>
        <p:txBody>
          <a:bodyPr>
            <a:normAutofit fontScale="55000" lnSpcReduction="20000"/>
          </a:bodyPr>
          <a:lstStyle/>
          <a:p>
            <a:pPr indent="342900" algn="just">
              <a:spcAft>
                <a:spcPts val="0"/>
              </a:spcAft>
              <a:tabLst>
                <a:tab pos="457200" algn="l"/>
              </a:tabLst>
            </a:pPr>
            <a:r>
              <a:rPr lang="uk-UA" b="1" dirty="0">
                <a:solidFill>
                  <a:schemeClr val="tx1"/>
                </a:solidFill>
                <a:latin typeface="Times New Roman" panose="02020603050405020304" pitchFamily="18" charset="0"/>
                <a:ea typeface="Times New Roman" panose="02020603050405020304" pitchFamily="18" charset="0"/>
              </a:rPr>
              <a:t>Видатки районного бюджету по загальному фонду на фінансування установ, закладів і заходів у галузі соціального захисту та соціального забезпечення на 2019 рік заплановані в сумі  10853,35 тис. грн, з них по загальному фонду – 10653,352 тис. грн та спеціальному фонду – 200,0 тис. грн, а саме: </a:t>
            </a:r>
            <a:endParaRPr lang="ru-RU" sz="1800" b="1" dirty="0">
              <a:solidFill>
                <a:schemeClr val="tx1"/>
              </a:solidFill>
              <a:latin typeface="Times New Roman" panose="02020603050405020304" pitchFamily="18" charset="0"/>
              <a:ea typeface="Times New Roman" panose="02020603050405020304" pitchFamily="18" charset="0"/>
            </a:endParaRPr>
          </a:p>
          <a:p>
            <a:pPr indent="342900" algn="just">
              <a:spcAft>
                <a:spcPts val="0"/>
              </a:spcAft>
              <a:tabLst>
                <a:tab pos="457200" algn="l"/>
              </a:tabLst>
            </a:pPr>
            <a:r>
              <a:rPr lang="uk-UA" b="1" dirty="0">
                <a:solidFill>
                  <a:schemeClr val="tx1"/>
                </a:solidFill>
                <a:latin typeface="Times New Roman" panose="02020603050405020304" pitchFamily="18" charset="0"/>
                <a:ea typeface="Times New Roman" panose="02020603050405020304" pitchFamily="18" charset="0"/>
              </a:rPr>
              <a:t>1)  На утримання територіального центру планується спрямувати  6677,352 тис. грн, з них районні кошти – 5777,352 тис. грн, </a:t>
            </a:r>
            <a:r>
              <a:rPr lang="uk-UA" b="1" dirty="0" err="1">
                <a:solidFill>
                  <a:schemeClr val="tx1"/>
                </a:solidFill>
                <a:latin typeface="Times New Roman" panose="02020603050405020304" pitchFamily="18" charset="0"/>
                <a:ea typeface="Times New Roman" panose="02020603050405020304" pitchFamily="18" charset="0"/>
              </a:rPr>
              <a:t>Великодимерської</a:t>
            </a:r>
            <a:r>
              <a:rPr lang="uk-UA" b="1" dirty="0">
                <a:solidFill>
                  <a:schemeClr val="tx1"/>
                </a:solidFill>
                <a:latin typeface="Times New Roman" panose="02020603050405020304" pitchFamily="18" charset="0"/>
                <a:ea typeface="Times New Roman" panose="02020603050405020304" pitchFamily="18" charset="0"/>
              </a:rPr>
              <a:t> селищної ради – 700,0 тис. грн;</a:t>
            </a:r>
            <a:endParaRPr lang="ru-RU" sz="1800" b="1" dirty="0">
              <a:solidFill>
                <a:schemeClr val="tx1"/>
              </a:solidFill>
              <a:latin typeface="Times New Roman" panose="02020603050405020304" pitchFamily="18" charset="0"/>
              <a:ea typeface="Times New Roman" panose="02020603050405020304" pitchFamily="18" charset="0"/>
            </a:endParaRPr>
          </a:p>
          <a:p>
            <a:pPr indent="342900" algn="just">
              <a:spcAft>
                <a:spcPts val="0"/>
              </a:spcAft>
              <a:tabLst>
                <a:tab pos="457200" algn="l"/>
              </a:tabLst>
            </a:pPr>
            <a:r>
              <a:rPr lang="uk-UA" b="1" dirty="0">
                <a:solidFill>
                  <a:schemeClr val="tx1"/>
                </a:solidFill>
                <a:latin typeface="Times New Roman" panose="02020603050405020304" pitchFamily="18" charset="0"/>
                <a:ea typeface="Times New Roman" panose="02020603050405020304" pitchFamily="18" charset="0"/>
              </a:rPr>
              <a:t>2) На виплату грошової компенсації фізичним особам, які надають соціальні послуги громадянам похилого віку в сумі 426,0 тис. грн, з них 126,0 тис. грн </a:t>
            </a:r>
            <a:r>
              <a:rPr lang="uk-UA" b="1" dirty="0" err="1">
                <a:solidFill>
                  <a:schemeClr val="tx1"/>
                </a:solidFill>
                <a:latin typeface="Times New Roman" panose="02020603050405020304" pitchFamily="18" charset="0"/>
                <a:ea typeface="Times New Roman" panose="02020603050405020304" pitchFamily="18" charset="0"/>
              </a:rPr>
              <a:t>Великодимерської</a:t>
            </a:r>
            <a:r>
              <a:rPr lang="uk-UA" b="1" dirty="0">
                <a:solidFill>
                  <a:schemeClr val="tx1"/>
                </a:solidFill>
                <a:latin typeface="Times New Roman" panose="02020603050405020304" pitchFamily="18" charset="0"/>
                <a:ea typeface="Times New Roman" panose="02020603050405020304" pitchFamily="18" charset="0"/>
              </a:rPr>
              <a:t> селищної ради;</a:t>
            </a:r>
            <a:endParaRPr lang="ru-RU" sz="1800" b="1" dirty="0">
              <a:solidFill>
                <a:schemeClr val="tx1"/>
              </a:solidFill>
              <a:latin typeface="Times New Roman" panose="02020603050405020304" pitchFamily="18" charset="0"/>
              <a:ea typeface="Times New Roman" panose="02020603050405020304" pitchFamily="18" charset="0"/>
            </a:endParaRPr>
          </a:p>
          <a:p>
            <a:pPr indent="342900" algn="just">
              <a:spcAft>
                <a:spcPts val="0"/>
              </a:spcAft>
              <a:tabLst>
                <a:tab pos="457200" algn="l"/>
              </a:tabLst>
            </a:pPr>
            <a:r>
              <a:rPr lang="uk-UA" b="1" dirty="0">
                <a:solidFill>
                  <a:schemeClr val="tx1"/>
                </a:solidFill>
                <a:latin typeface="Times New Roman" panose="02020603050405020304" pitchFamily="18" charset="0"/>
                <a:ea typeface="Times New Roman" panose="02020603050405020304" pitchFamily="18" charset="0"/>
              </a:rPr>
              <a:t>3) На виконання районної програми «Турбота» передбачено кошти в сумі 2860,0 тис. грн.</a:t>
            </a:r>
            <a:endParaRPr lang="ru-RU" sz="1800" b="1" dirty="0">
              <a:solidFill>
                <a:schemeClr val="tx1"/>
              </a:solidFill>
              <a:latin typeface="Times New Roman" panose="02020603050405020304" pitchFamily="18" charset="0"/>
              <a:ea typeface="Times New Roman" panose="02020603050405020304" pitchFamily="18" charset="0"/>
            </a:endParaRPr>
          </a:p>
          <a:p>
            <a:pPr indent="342900" algn="just">
              <a:spcAft>
                <a:spcPts val="0"/>
              </a:spcAft>
              <a:tabLst>
                <a:tab pos="457200" algn="l"/>
              </a:tabLst>
            </a:pPr>
            <a:r>
              <a:rPr lang="uk-UA" b="1" dirty="0">
                <a:solidFill>
                  <a:schemeClr val="tx1"/>
                </a:solidFill>
                <a:latin typeface="Times New Roman" panose="02020603050405020304" pitchFamily="18" charset="0"/>
                <a:ea typeface="Times New Roman" panose="02020603050405020304" pitchFamily="18" charset="0"/>
              </a:rPr>
              <a:t>4) На фінансову підтримку громадських організацій інвалідів та ветеранів заплановано  350,0 тис. грн</a:t>
            </a:r>
            <a:endParaRPr lang="ru-RU" sz="1800" b="1" dirty="0">
              <a:solidFill>
                <a:schemeClr val="tx1"/>
              </a:solidFill>
              <a:latin typeface="Times New Roman" panose="02020603050405020304" pitchFamily="18" charset="0"/>
              <a:ea typeface="Times New Roman" panose="02020603050405020304" pitchFamily="18" charset="0"/>
            </a:endParaRPr>
          </a:p>
          <a:p>
            <a:pPr indent="342900" algn="just">
              <a:spcAft>
                <a:spcPts val="0"/>
              </a:spcAft>
              <a:tabLst>
                <a:tab pos="457200" algn="l"/>
              </a:tabLst>
            </a:pPr>
            <a:r>
              <a:rPr lang="uk-UA" b="1" dirty="0">
                <a:solidFill>
                  <a:schemeClr val="tx1"/>
                </a:solidFill>
                <a:latin typeface="Times New Roman" panose="02020603050405020304" pitchFamily="18" charset="0"/>
                <a:ea typeface="Times New Roman" panose="02020603050405020304" pitchFamily="18" charset="0"/>
              </a:rPr>
              <a:t>5) На виконання «Програми розвитку Броварської міськрайонної організації Товариства Червоного Хреста на 2017-2020 роки» передбачено  кошти в сумі 240,0 тис. грн.</a:t>
            </a:r>
            <a:endParaRPr lang="ru-RU" sz="1800" b="1" dirty="0">
              <a:solidFill>
                <a:schemeClr val="tx1"/>
              </a:solidFill>
              <a:latin typeface="Times New Roman" panose="02020603050405020304" pitchFamily="18" charset="0"/>
              <a:ea typeface="Times New Roman" panose="02020603050405020304" pitchFamily="18" charset="0"/>
            </a:endParaRPr>
          </a:p>
          <a:p>
            <a:pPr indent="342900" algn="just">
              <a:spcAft>
                <a:spcPts val="0"/>
              </a:spcAft>
              <a:tabLst>
                <a:tab pos="457200" algn="l"/>
              </a:tabLst>
            </a:pPr>
            <a:r>
              <a:rPr lang="uk-UA" b="1" dirty="0">
                <a:solidFill>
                  <a:schemeClr val="tx1"/>
                </a:solidFill>
                <a:latin typeface="Times New Roman" panose="02020603050405020304" pitchFamily="18" charset="0"/>
                <a:ea typeface="Times New Roman" panose="02020603050405020304" pitchFamily="18" charset="0"/>
              </a:rPr>
              <a:t>На виплату субвенцій з державного та обласного бюджетів місцевим бюджетам на надання допомог, пільг та субсидій – 191 173,8 тис. грн.</a:t>
            </a:r>
            <a:endParaRPr lang="ru-RU" sz="1800" b="1" dirty="0">
              <a:solidFill>
                <a:schemeClr val="tx1"/>
              </a:solidFill>
              <a:latin typeface="Times New Roman" panose="02020603050405020304" pitchFamily="18" charset="0"/>
              <a:ea typeface="Times New Roman" panose="02020603050405020304" pitchFamily="18" charset="0"/>
            </a:endParaRPr>
          </a:p>
          <a:p>
            <a:pPr indent="342900">
              <a:spcAft>
                <a:spcPts val="0"/>
              </a:spcAft>
              <a:tabLst>
                <a:tab pos="457200" algn="l"/>
              </a:tabLst>
            </a:pPr>
            <a:r>
              <a:rPr lang="uk-UA" b="1" dirty="0">
                <a:solidFill>
                  <a:schemeClr val="tx1"/>
                </a:solidFill>
                <a:latin typeface="Times New Roman" panose="02020603050405020304" pitchFamily="18" charset="0"/>
                <a:ea typeface="Times New Roman" panose="02020603050405020304" pitchFamily="18" charset="0"/>
              </a:rPr>
              <a:t> </a:t>
            </a:r>
            <a:endParaRPr lang="ru-RU" sz="1800" b="1" dirty="0">
              <a:solidFill>
                <a:schemeClr val="tx1"/>
              </a:solidFill>
              <a:latin typeface="Times New Roman" panose="02020603050405020304" pitchFamily="18" charset="0"/>
              <a:ea typeface="Times New Roman" panose="02020603050405020304" pitchFamily="18" charset="0"/>
            </a:endParaRPr>
          </a:p>
          <a:p>
            <a:pPr indent="342900" algn="just">
              <a:spcAft>
                <a:spcPts val="0"/>
              </a:spcAft>
              <a:tabLst>
                <a:tab pos="457200" algn="l"/>
              </a:tabLst>
            </a:pPr>
            <a:r>
              <a:rPr lang="uk-UA" b="1" dirty="0">
                <a:solidFill>
                  <a:schemeClr val="tx1"/>
                </a:solidFill>
                <a:latin typeface="Times New Roman" panose="02020603050405020304" pitchFamily="18" charset="0"/>
                <a:ea typeface="Times New Roman" panose="02020603050405020304" pitchFamily="18" charset="0"/>
              </a:rPr>
              <a:t>В 2019 році заплановано кошти спеціального фонду ККД 25020200 «Кошти, що отримують бюджетні установи від підприємств, організацій, фізичних осіб та від інших бюджетних установ для виконання цільових заходів»  по Комунальному закладу Броварської районної ради «Броварський районний територіальний центр соціального обслуговування (надання соціальних послуг)» 200,0 тис. грн.</a:t>
            </a:r>
            <a:endParaRPr lang="ru-RU" sz="1800" b="1" dirty="0">
              <a:solidFill>
                <a:schemeClr val="tx1"/>
              </a:solidFill>
              <a:latin typeface="Times New Roman" panose="02020603050405020304" pitchFamily="18" charset="0"/>
              <a:ea typeface="Times New Roman" panose="02020603050405020304" pitchFamily="18" charset="0"/>
            </a:endParaRPr>
          </a:p>
          <a:p>
            <a:endParaRPr lang="ru-RU" dirty="0"/>
          </a:p>
        </p:txBody>
      </p:sp>
      <p:graphicFrame>
        <p:nvGraphicFramePr>
          <p:cNvPr id="9" name="Объект 8"/>
          <p:cNvGraphicFramePr>
            <a:graphicFrameLocks noGrp="1"/>
          </p:cNvGraphicFramePr>
          <p:nvPr>
            <p:ph sz="half" idx="2"/>
            <p:extLst>
              <p:ext uri="{D42A27DB-BD31-4B8C-83A1-F6EECF244321}">
                <p14:modId xmlns:p14="http://schemas.microsoft.com/office/powerpoint/2010/main" val="1183474635"/>
              </p:ext>
            </p:extLst>
          </p:nvPr>
        </p:nvGraphicFramePr>
        <p:xfrm>
          <a:off x="6648450" y="1681163"/>
          <a:ext cx="4800600" cy="4686300"/>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2372419393"/>
      </p:ext>
    </p:extLst>
  </p:cSld>
  <p:clrMapOvr>
    <a:masterClrMapping/>
  </p:clrMapOvr>
  <p:transition spd="slow">
    <p:wipe/>
    <p:sndAc>
      <p:stSnd>
        <p:snd r:embed="rId3"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80">
                                          <p:stCondLst>
                                            <p:cond delay="0"/>
                                          </p:stCondLst>
                                        </p:cTn>
                                        <p:tgtEl>
                                          <p:spTgt spid="3">
                                            <p:txEl>
                                              <p:pRg st="0" end="0"/>
                                            </p:txEl>
                                          </p:spTgt>
                                        </p:tgtEl>
                                      </p:cBhvr>
                                    </p:animEffect>
                                    <p:anim calcmode="lin" valueType="num">
                                      <p:cBhvr>
                                        <p:cTn id="2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xEl>
                                              <p:pRg st="0" end="0"/>
                                            </p:txEl>
                                          </p:spTgt>
                                        </p:tgtEl>
                                      </p:cBhvr>
                                      <p:to x="100000" y="60000"/>
                                    </p:animScale>
                                    <p:animScale>
                                      <p:cBhvr>
                                        <p:cTn id="26" dur="166" decel="50000">
                                          <p:stCondLst>
                                            <p:cond delay="676"/>
                                          </p:stCondLst>
                                        </p:cTn>
                                        <p:tgtEl>
                                          <p:spTgt spid="3">
                                            <p:txEl>
                                              <p:pRg st="0" end="0"/>
                                            </p:txEl>
                                          </p:spTgt>
                                        </p:tgtEl>
                                      </p:cBhvr>
                                      <p:to x="100000" y="100000"/>
                                    </p:animScale>
                                    <p:animScale>
                                      <p:cBhvr>
                                        <p:cTn id="27" dur="26">
                                          <p:stCondLst>
                                            <p:cond delay="1312"/>
                                          </p:stCondLst>
                                        </p:cTn>
                                        <p:tgtEl>
                                          <p:spTgt spid="3">
                                            <p:txEl>
                                              <p:pRg st="0" end="0"/>
                                            </p:txEl>
                                          </p:spTgt>
                                        </p:tgtEl>
                                      </p:cBhvr>
                                      <p:to x="100000" y="80000"/>
                                    </p:animScale>
                                    <p:animScale>
                                      <p:cBhvr>
                                        <p:cTn id="28" dur="166" decel="50000">
                                          <p:stCondLst>
                                            <p:cond delay="1338"/>
                                          </p:stCondLst>
                                        </p:cTn>
                                        <p:tgtEl>
                                          <p:spTgt spid="3">
                                            <p:txEl>
                                              <p:pRg st="0" end="0"/>
                                            </p:txEl>
                                          </p:spTgt>
                                        </p:tgtEl>
                                      </p:cBhvr>
                                      <p:to x="100000" y="100000"/>
                                    </p:animScale>
                                    <p:animScale>
                                      <p:cBhvr>
                                        <p:cTn id="29" dur="26">
                                          <p:stCondLst>
                                            <p:cond delay="1642"/>
                                          </p:stCondLst>
                                        </p:cTn>
                                        <p:tgtEl>
                                          <p:spTgt spid="3">
                                            <p:txEl>
                                              <p:pRg st="0" end="0"/>
                                            </p:txEl>
                                          </p:spTgt>
                                        </p:tgtEl>
                                      </p:cBhvr>
                                      <p:to x="100000" y="90000"/>
                                    </p:animScale>
                                    <p:animScale>
                                      <p:cBhvr>
                                        <p:cTn id="30" dur="166" decel="50000">
                                          <p:stCondLst>
                                            <p:cond delay="1668"/>
                                          </p:stCondLst>
                                        </p:cTn>
                                        <p:tgtEl>
                                          <p:spTgt spid="3">
                                            <p:txEl>
                                              <p:pRg st="0" end="0"/>
                                            </p:txEl>
                                          </p:spTgt>
                                        </p:tgtEl>
                                      </p:cBhvr>
                                      <p:to x="100000" y="100000"/>
                                    </p:animScale>
                                    <p:animScale>
                                      <p:cBhvr>
                                        <p:cTn id="31" dur="26">
                                          <p:stCondLst>
                                            <p:cond delay="1808"/>
                                          </p:stCondLst>
                                        </p:cTn>
                                        <p:tgtEl>
                                          <p:spTgt spid="3">
                                            <p:txEl>
                                              <p:pRg st="0" end="0"/>
                                            </p:txEl>
                                          </p:spTgt>
                                        </p:tgtEl>
                                      </p:cBhvr>
                                      <p:to x="100000" y="95000"/>
                                    </p:animScale>
                                    <p:animScale>
                                      <p:cBhvr>
                                        <p:cTn id="32" dur="166" decel="50000">
                                          <p:stCondLst>
                                            <p:cond delay="1834"/>
                                          </p:stCondLst>
                                        </p:cTn>
                                        <p:tgtEl>
                                          <p:spTgt spid="3">
                                            <p:txEl>
                                              <p:pRg st="0" end="0"/>
                                            </p:txEl>
                                          </p:spTgt>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wipe(down)">
                                      <p:cBhvr>
                                        <p:cTn id="37" dur="580">
                                          <p:stCondLst>
                                            <p:cond delay="0"/>
                                          </p:stCondLst>
                                        </p:cTn>
                                        <p:tgtEl>
                                          <p:spTgt spid="3">
                                            <p:txEl>
                                              <p:pRg st="1" end="1"/>
                                            </p:txEl>
                                          </p:spTgt>
                                        </p:tgtEl>
                                      </p:cBhvr>
                                    </p:animEffect>
                                    <p:anim calcmode="lin" valueType="num">
                                      <p:cBhvr>
                                        <p:cTn id="3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43" dur="26">
                                          <p:stCondLst>
                                            <p:cond delay="650"/>
                                          </p:stCondLst>
                                        </p:cTn>
                                        <p:tgtEl>
                                          <p:spTgt spid="3">
                                            <p:txEl>
                                              <p:pRg st="1" end="1"/>
                                            </p:txEl>
                                          </p:spTgt>
                                        </p:tgtEl>
                                      </p:cBhvr>
                                      <p:to x="100000" y="60000"/>
                                    </p:animScale>
                                    <p:animScale>
                                      <p:cBhvr>
                                        <p:cTn id="44" dur="166" decel="50000">
                                          <p:stCondLst>
                                            <p:cond delay="676"/>
                                          </p:stCondLst>
                                        </p:cTn>
                                        <p:tgtEl>
                                          <p:spTgt spid="3">
                                            <p:txEl>
                                              <p:pRg st="1" end="1"/>
                                            </p:txEl>
                                          </p:spTgt>
                                        </p:tgtEl>
                                      </p:cBhvr>
                                      <p:to x="100000" y="100000"/>
                                    </p:animScale>
                                    <p:animScale>
                                      <p:cBhvr>
                                        <p:cTn id="45" dur="26">
                                          <p:stCondLst>
                                            <p:cond delay="1312"/>
                                          </p:stCondLst>
                                        </p:cTn>
                                        <p:tgtEl>
                                          <p:spTgt spid="3">
                                            <p:txEl>
                                              <p:pRg st="1" end="1"/>
                                            </p:txEl>
                                          </p:spTgt>
                                        </p:tgtEl>
                                      </p:cBhvr>
                                      <p:to x="100000" y="80000"/>
                                    </p:animScale>
                                    <p:animScale>
                                      <p:cBhvr>
                                        <p:cTn id="46" dur="166" decel="50000">
                                          <p:stCondLst>
                                            <p:cond delay="1338"/>
                                          </p:stCondLst>
                                        </p:cTn>
                                        <p:tgtEl>
                                          <p:spTgt spid="3">
                                            <p:txEl>
                                              <p:pRg st="1" end="1"/>
                                            </p:txEl>
                                          </p:spTgt>
                                        </p:tgtEl>
                                      </p:cBhvr>
                                      <p:to x="100000" y="100000"/>
                                    </p:animScale>
                                    <p:animScale>
                                      <p:cBhvr>
                                        <p:cTn id="47" dur="26">
                                          <p:stCondLst>
                                            <p:cond delay="1642"/>
                                          </p:stCondLst>
                                        </p:cTn>
                                        <p:tgtEl>
                                          <p:spTgt spid="3">
                                            <p:txEl>
                                              <p:pRg st="1" end="1"/>
                                            </p:txEl>
                                          </p:spTgt>
                                        </p:tgtEl>
                                      </p:cBhvr>
                                      <p:to x="100000" y="90000"/>
                                    </p:animScale>
                                    <p:animScale>
                                      <p:cBhvr>
                                        <p:cTn id="48" dur="166" decel="50000">
                                          <p:stCondLst>
                                            <p:cond delay="1668"/>
                                          </p:stCondLst>
                                        </p:cTn>
                                        <p:tgtEl>
                                          <p:spTgt spid="3">
                                            <p:txEl>
                                              <p:pRg st="1" end="1"/>
                                            </p:txEl>
                                          </p:spTgt>
                                        </p:tgtEl>
                                      </p:cBhvr>
                                      <p:to x="100000" y="100000"/>
                                    </p:animScale>
                                    <p:animScale>
                                      <p:cBhvr>
                                        <p:cTn id="49" dur="26">
                                          <p:stCondLst>
                                            <p:cond delay="1808"/>
                                          </p:stCondLst>
                                        </p:cTn>
                                        <p:tgtEl>
                                          <p:spTgt spid="3">
                                            <p:txEl>
                                              <p:pRg st="1" end="1"/>
                                            </p:txEl>
                                          </p:spTgt>
                                        </p:tgtEl>
                                      </p:cBhvr>
                                      <p:to x="100000" y="95000"/>
                                    </p:animScale>
                                    <p:animScale>
                                      <p:cBhvr>
                                        <p:cTn id="50" dur="166" decel="50000">
                                          <p:stCondLst>
                                            <p:cond delay="1834"/>
                                          </p:stCondLst>
                                        </p:cTn>
                                        <p:tgtEl>
                                          <p:spTgt spid="3">
                                            <p:txEl>
                                              <p:pRg st="1" end="1"/>
                                            </p:txEl>
                                          </p:spTgt>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animEffect transition="in" filter="wipe(down)">
                                      <p:cBhvr>
                                        <p:cTn id="55" dur="580">
                                          <p:stCondLst>
                                            <p:cond delay="0"/>
                                          </p:stCondLst>
                                        </p:cTn>
                                        <p:tgtEl>
                                          <p:spTgt spid="3">
                                            <p:txEl>
                                              <p:pRg st="2" end="2"/>
                                            </p:txEl>
                                          </p:spTgt>
                                        </p:tgtEl>
                                      </p:cBhvr>
                                    </p:animEffect>
                                    <p:anim calcmode="lin" valueType="num">
                                      <p:cBhvr>
                                        <p:cTn id="5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3">
                                            <p:txEl>
                                              <p:pRg st="2" end="2"/>
                                            </p:txEl>
                                          </p:spTgt>
                                        </p:tgtEl>
                                      </p:cBhvr>
                                      <p:to x="100000" y="60000"/>
                                    </p:animScale>
                                    <p:animScale>
                                      <p:cBhvr>
                                        <p:cTn id="62" dur="166" decel="50000">
                                          <p:stCondLst>
                                            <p:cond delay="676"/>
                                          </p:stCondLst>
                                        </p:cTn>
                                        <p:tgtEl>
                                          <p:spTgt spid="3">
                                            <p:txEl>
                                              <p:pRg st="2" end="2"/>
                                            </p:txEl>
                                          </p:spTgt>
                                        </p:tgtEl>
                                      </p:cBhvr>
                                      <p:to x="100000" y="100000"/>
                                    </p:animScale>
                                    <p:animScale>
                                      <p:cBhvr>
                                        <p:cTn id="63" dur="26">
                                          <p:stCondLst>
                                            <p:cond delay="1312"/>
                                          </p:stCondLst>
                                        </p:cTn>
                                        <p:tgtEl>
                                          <p:spTgt spid="3">
                                            <p:txEl>
                                              <p:pRg st="2" end="2"/>
                                            </p:txEl>
                                          </p:spTgt>
                                        </p:tgtEl>
                                      </p:cBhvr>
                                      <p:to x="100000" y="80000"/>
                                    </p:animScale>
                                    <p:animScale>
                                      <p:cBhvr>
                                        <p:cTn id="64" dur="166" decel="50000">
                                          <p:stCondLst>
                                            <p:cond delay="1338"/>
                                          </p:stCondLst>
                                        </p:cTn>
                                        <p:tgtEl>
                                          <p:spTgt spid="3">
                                            <p:txEl>
                                              <p:pRg st="2" end="2"/>
                                            </p:txEl>
                                          </p:spTgt>
                                        </p:tgtEl>
                                      </p:cBhvr>
                                      <p:to x="100000" y="100000"/>
                                    </p:animScale>
                                    <p:animScale>
                                      <p:cBhvr>
                                        <p:cTn id="65" dur="26">
                                          <p:stCondLst>
                                            <p:cond delay="1642"/>
                                          </p:stCondLst>
                                        </p:cTn>
                                        <p:tgtEl>
                                          <p:spTgt spid="3">
                                            <p:txEl>
                                              <p:pRg st="2" end="2"/>
                                            </p:txEl>
                                          </p:spTgt>
                                        </p:tgtEl>
                                      </p:cBhvr>
                                      <p:to x="100000" y="90000"/>
                                    </p:animScale>
                                    <p:animScale>
                                      <p:cBhvr>
                                        <p:cTn id="66" dur="166" decel="50000">
                                          <p:stCondLst>
                                            <p:cond delay="1668"/>
                                          </p:stCondLst>
                                        </p:cTn>
                                        <p:tgtEl>
                                          <p:spTgt spid="3">
                                            <p:txEl>
                                              <p:pRg st="2" end="2"/>
                                            </p:txEl>
                                          </p:spTgt>
                                        </p:tgtEl>
                                      </p:cBhvr>
                                      <p:to x="100000" y="100000"/>
                                    </p:animScale>
                                    <p:animScale>
                                      <p:cBhvr>
                                        <p:cTn id="67" dur="26">
                                          <p:stCondLst>
                                            <p:cond delay="1808"/>
                                          </p:stCondLst>
                                        </p:cTn>
                                        <p:tgtEl>
                                          <p:spTgt spid="3">
                                            <p:txEl>
                                              <p:pRg st="2" end="2"/>
                                            </p:txEl>
                                          </p:spTgt>
                                        </p:tgtEl>
                                      </p:cBhvr>
                                      <p:to x="100000" y="95000"/>
                                    </p:animScale>
                                    <p:animScale>
                                      <p:cBhvr>
                                        <p:cTn id="68" dur="166" decel="50000">
                                          <p:stCondLst>
                                            <p:cond delay="1834"/>
                                          </p:stCondLst>
                                        </p:cTn>
                                        <p:tgtEl>
                                          <p:spTgt spid="3">
                                            <p:txEl>
                                              <p:pRg st="2" end="2"/>
                                            </p:txEl>
                                          </p:spTgt>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3">
                                            <p:txEl>
                                              <p:pRg st="3" end="3"/>
                                            </p:txEl>
                                          </p:spTgt>
                                        </p:tgtEl>
                                        <p:attrNameLst>
                                          <p:attrName>style.visibility</p:attrName>
                                        </p:attrNameLst>
                                      </p:cBhvr>
                                      <p:to>
                                        <p:strVal val="visible"/>
                                      </p:to>
                                    </p:set>
                                    <p:animEffect transition="in" filter="wipe(down)">
                                      <p:cBhvr>
                                        <p:cTn id="73" dur="580">
                                          <p:stCondLst>
                                            <p:cond delay="0"/>
                                          </p:stCondLst>
                                        </p:cTn>
                                        <p:tgtEl>
                                          <p:spTgt spid="3">
                                            <p:txEl>
                                              <p:pRg st="3" end="3"/>
                                            </p:txEl>
                                          </p:spTgt>
                                        </p:tgtEl>
                                      </p:cBhvr>
                                    </p:animEffect>
                                    <p:anim calcmode="lin" valueType="num">
                                      <p:cBhvr>
                                        <p:cTn id="74"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3">
                                            <p:txEl>
                                              <p:pRg st="3" end="3"/>
                                            </p:txEl>
                                          </p:spTgt>
                                        </p:tgtEl>
                                      </p:cBhvr>
                                      <p:to x="100000" y="60000"/>
                                    </p:animScale>
                                    <p:animScale>
                                      <p:cBhvr>
                                        <p:cTn id="80" dur="166" decel="50000">
                                          <p:stCondLst>
                                            <p:cond delay="676"/>
                                          </p:stCondLst>
                                        </p:cTn>
                                        <p:tgtEl>
                                          <p:spTgt spid="3">
                                            <p:txEl>
                                              <p:pRg st="3" end="3"/>
                                            </p:txEl>
                                          </p:spTgt>
                                        </p:tgtEl>
                                      </p:cBhvr>
                                      <p:to x="100000" y="100000"/>
                                    </p:animScale>
                                    <p:animScale>
                                      <p:cBhvr>
                                        <p:cTn id="81" dur="26">
                                          <p:stCondLst>
                                            <p:cond delay="1312"/>
                                          </p:stCondLst>
                                        </p:cTn>
                                        <p:tgtEl>
                                          <p:spTgt spid="3">
                                            <p:txEl>
                                              <p:pRg st="3" end="3"/>
                                            </p:txEl>
                                          </p:spTgt>
                                        </p:tgtEl>
                                      </p:cBhvr>
                                      <p:to x="100000" y="80000"/>
                                    </p:animScale>
                                    <p:animScale>
                                      <p:cBhvr>
                                        <p:cTn id="82" dur="166" decel="50000">
                                          <p:stCondLst>
                                            <p:cond delay="1338"/>
                                          </p:stCondLst>
                                        </p:cTn>
                                        <p:tgtEl>
                                          <p:spTgt spid="3">
                                            <p:txEl>
                                              <p:pRg st="3" end="3"/>
                                            </p:txEl>
                                          </p:spTgt>
                                        </p:tgtEl>
                                      </p:cBhvr>
                                      <p:to x="100000" y="100000"/>
                                    </p:animScale>
                                    <p:animScale>
                                      <p:cBhvr>
                                        <p:cTn id="83" dur="26">
                                          <p:stCondLst>
                                            <p:cond delay="1642"/>
                                          </p:stCondLst>
                                        </p:cTn>
                                        <p:tgtEl>
                                          <p:spTgt spid="3">
                                            <p:txEl>
                                              <p:pRg st="3" end="3"/>
                                            </p:txEl>
                                          </p:spTgt>
                                        </p:tgtEl>
                                      </p:cBhvr>
                                      <p:to x="100000" y="90000"/>
                                    </p:animScale>
                                    <p:animScale>
                                      <p:cBhvr>
                                        <p:cTn id="84" dur="166" decel="50000">
                                          <p:stCondLst>
                                            <p:cond delay="1668"/>
                                          </p:stCondLst>
                                        </p:cTn>
                                        <p:tgtEl>
                                          <p:spTgt spid="3">
                                            <p:txEl>
                                              <p:pRg st="3" end="3"/>
                                            </p:txEl>
                                          </p:spTgt>
                                        </p:tgtEl>
                                      </p:cBhvr>
                                      <p:to x="100000" y="100000"/>
                                    </p:animScale>
                                    <p:animScale>
                                      <p:cBhvr>
                                        <p:cTn id="85" dur="26">
                                          <p:stCondLst>
                                            <p:cond delay="1808"/>
                                          </p:stCondLst>
                                        </p:cTn>
                                        <p:tgtEl>
                                          <p:spTgt spid="3">
                                            <p:txEl>
                                              <p:pRg st="3" end="3"/>
                                            </p:txEl>
                                          </p:spTgt>
                                        </p:tgtEl>
                                      </p:cBhvr>
                                      <p:to x="100000" y="95000"/>
                                    </p:animScale>
                                    <p:animScale>
                                      <p:cBhvr>
                                        <p:cTn id="86" dur="166" decel="50000">
                                          <p:stCondLst>
                                            <p:cond delay="1834"/>
                                          </p:stCondLst>
                                        </p:cTn>
                                        <p:tgtEl>
                                          <p:spTgt spid="3">
                                            <p:txEl>
                                              <p:pRg st="3" end="3"/>
                                            </p:txEl>
                                          </p:spTgt>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grpId="0" nodeType="clickEffect">
                                  <p:stCondLst>
                                    <p:cond delay="0"/>
                                  </p:stCondLst>
                                  <p:childTnLst>
                                    <p:set>
                                      <p:cBhvr>
                                        <p:cTn id="90" dur="1" fill="hold">
                                          <p:stCondLst>
                                            <p:cond delay="0"/>
                                          </p:stCondLst>
                                        </p:cTn>
                                        <p:tgtEl>
                                          <p:spTgt spid="3">
                                            <p:txEl>
                                              <p:pRg st="4" end="4"/>
                                            </p:txEl>
                                          </p:spTgt>
                                        </p:tgtEl>
                                        <p:attrNameLst>
                                          <p:attrName>style.visibility</p:attrName>
                                        </p:attrNameLst>
                                      </p:cBhvr>
                                      <p:to>
                                        <p:strVal val="visible"/>
                                      </p:to>
                                    </p:set>
                                    <p:animEffect transition="in" filter="wipe(down)">
                                      <p:cBhvr>
                                        <p:cTn id="91" dur="580">
                                          <p:stCondLst>
                                            <p:cond delay="0"/>
                                          </p:stCondLst>
                                        </p:cTn>
                                        <p:tgtEl>
                                          <p:spTgt spid="3">
                                            <p:txEl>
                                              <p:pRg st="4" end="4"/>
                                            </p:txEl>
                                          </p:spTgt>
                                        </p:tgtEl>
                                      </p:cBhvr>
                                    </p:animEffect>
                                    <p:anim calcmode="lin" valueType="num">
                                      <p:cBhvr>
                                        <p:cTn id="9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97" dur="26">
                                          <p:stCondLst>
                                            <p:cond delay="650"/>
                                          </p:stCondLst>
                                        </p:cTn>
                                        <p:tgtEl>
                                          <p:spTgt spid="3">
                                            <p:txEl>
                                              <p:pRg st="4" end="4"/>
                                            </p:txEl>
                                          </p:spTgt>
                                        </p:tgtEl>
                                      </p:cBhvr>
                                      <p:to x="100000" y="60000"/>
                                    </p:animScale>
                                    <p:animScale>
                                      <p:cBhvr>
                                        <p:cTn id="98" dur="166" decel="50000">
                                          <p:stCondLst>
                                            <p:cond delay="676"/>
                                          </p:stCondLst>
                                        </p:cTn>
                                        <p:tgtEl>
                                          <p:spTgt spid="3">
                                            <p:txEl>
                                              <p:pRg st="4" end="4"/>
                                            </p:txEl>
                                          </p:spTgt>
                                        </p:tgtEl>
                                      </p:cBhvr>
                                      <p:to x="100000" y="100000"/>
                                    </p:animScale>
                                    <p:animScale>
                                      <p:cBhvr>
                                        <p:cTn id="99" dur="26">
                                          <p:stCondLst>
                                            <p:cond delay="1312"/>
                                          </p:stCondLst>
                                        </p:cTn>
                                        <p:tgtEl>
                                          <p:spTgt spid="3">
                                            <p:txEl>
                                              <p:pRg st="4" end="4"/>
                                            </p:txEl>
                                          </p:spTgt>
                                        </p:tgtEl>
                                      </p:cBhvr>
                                      <p:to x="100000" y="80000"/>
                                    </p:animScale>
                                    <p:animScale>
                                      <p:cBhvr>
                                        <p:cTn id="100" dur="166" decel="50000">
                                          <p:stCondLst>
                                            <p:cond delay="1338"/>
                                          </p:stCondLst>
                                        </p:cTn>
                                        <p:tgtEl>
                                          <p:spTgt spid="3">
                                            <p:txEl>
                                              <p:pRg st="4" end="4"/>
                                            </p:txEl>
                                          </p:spTgt>
                                        </p:tgtEl>
                                      </p:cBhvr>
                                      <p:to x="100000" y="100000"/>
                                    </p:animScale>
                                    <p:animScale>
                                      <p:cBhvr>
                                        <p:cTn id="101" dur="26">
                                          <p:stCondLst>
                                            <p:cond delay="1642"/>
                                          </p:stCondLst>
                                        </p:cTn>
                                        <p:tgtEl>
                                          <p:spTgt spid="3">
                                            <p:txEl>
                                              <p:pRg st="4" end="4"/>
                                            </p:txEl>
                                          </p:spTgt>
                                        </p:tgtEl>
                                      </p:cBhvr>
                                      <p:to x="100000" y="90000"/>
                                    </p:animScale>
                                    <p:animScale>
                                      <p:cBhvr>
                                        <p:cTn id="102" dur="166" decel="50000">
                                          <p:stCondLst>
                                            <p:cond delay="1668"/>
                                          </p:stCondLst>
                                        </p:cTn>
                                        <p:tgtEl>
                                          <p:spTgt spid="3">
                                            <p:txEl>
                                              <p:pRg st="4" end="4"/>
                                            </p:txEl>
                                          </p:spTgt>
                                        </p:tgtEl>
                                      </p:cBhvr>
                                      <p:to x="100000" y="100000"/>
                                    </p:animScale>
                                    <p:animScale>
                                      <p:cBhvr>
                                        <p:cTn id="103" dur="26">
                                          <p:stCondLst>
                                            <p:cond delay="1808"/>
                                          </p:stCondLst>
                                        </p:cTn>
                                        <p:tgtEl>
                                          <p:spTgt spid="3">
                                            <p:txEl>
                                              <p:pRg st="4" end="4"/>
                                            </p:txEl>
                                          </p:spTgt>
                                        </p:tgtEl>
                                      </p:cBhvr>
                                      <p:to x="100000" y="95000"/>
                                    </p:animScale>
                                    <p:animScale>
                                      <p:cBhvr>
                                        <p:cTn id="104" dur="166" decel="50000">
                                          <p:stCondLst>
                                            <p:cond delay="1834"/>
                                          </p:stCondLst>
                                        </p:cTn>
                                        <p:tgtEl>
                                          <p:spTgt spid="3">
                                            <p:txEl>
                                              <p:pRg st="4" end="4"/>
                                            </p:txEl>
                                          </p:spTgt>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26" presetClass="entr" presetSubtype="0" fill="hold" grpId="0" nodeType="clickEffect">
                                  <p:stCondLst>
                                    <p:cond delay="0"/>
                                  </p:stCondLst>
                                  <p:childTnLst>
                                    <p:set>
                                      <p:cBhvr>
                                        <p:cTn id="108" dur="1" fill="hold">
                                          <p:stCondLst>
                                            <p:cond delay="0"/>
                                          </p:stCondLst>
                                        </p:cTn>
                                        <p:tgtEl>
                                          <p:spTgt spid="3">
                                            <p:txEl>
                                              <p:pRg st="5" end="5"/>
                                            </p:txEl>
                                          </p:spTgt>
                                        </p:tgtEl>
                                        <p:attrNameLst>
                                          <p:attrName>style.visibility</p:attrName>
                                        </p:attrNameLst>
                                      </p:cBhvr>
                                      <p:to>
                                        <p:strVal val="visible"/>
                                      </p:to>
                                    </p:set>
                                    <p:animEffect transition="in" filter="wipe(down)">
                                      <p:cBhvr>
                                        <p:cTn id="109" dur="580">
                                          <p:stCondLst>
                                            <p:cond delay="0"/>
                                          </p:stCondLst>
                                        </p:cTn>
                                        <p:tgtEl>
                                          <p:spTgt spid="3">
                                            <p:txEl>
                                              <p:pRg st="5" end="5"/>
                                            </p:txEl>
                                          </p:spTgt>
                                        </p:tgtEl>
                                      </p:cBhvr>
                                    </p:animEffect>
                                    <p:anim calcmode="lin" valueType="num">
                                      <p:cBhvr>
                                        <p:cTn id="110"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15" dur="26">
                                          <p:stCondLst>
                                            <p:cond delay="650"/>
                                          </p:stCondLst>
                                        </p:cTn>
                                        <p:tgtEl>
                                          <p:spTgt spid="3">
                                            <p:txEl>
                                              <p:pRg st="5" end="5"/>
                                            </p:txEl>
                                          </p:spTgt>
                                        </p:tgtEl>
                                      </p:cBhvr>
                                      <p:to x="100000" y="60000"/>
                                    </p:animScale>
                                    <p:animScale>
                                      <p:cBhvr>
                                        <p:cTn id="116" dur="166" decel="50000">
                                          <p:stCondLst>
                                            <p:cond delay="676"/>
                                          </p:stCondLst>
                                        </p:cTn>
                                        <p:tgtEl>
                                          <p:spTgt spid="3">
                                            <p:txEl>
                                              <p:pRg st="5" end="5"/>
                                            </p:txEl>
                                          </p:spTgt>
                                        </p:tgtEl>
                                      </p:cBhvr>
                                      <p:to x="100000" y="100000"/>
                                    </p:animScale>
                                    <p:animScale>
                                      <p:cBhvr>
                                        <p:cTn id="117" dur="26">
                                          <p:stCondLst>
                                            <p:cond delay="1312"/>
                                          </p:stCondLst>
                                        </p:cTn>
                                        <p:tgtEl>
                                          <p:spTgt spid="3">
                                            <p:txEl>
                                              <p:pRg st="5" end="5"/>
                                            </p:txEl>
                                          </p:spTgt>
                                        </p:tgtEl>
                                      </p:cBhvr>
                                      <p:to x="100000" y="80000"/>
                                    </p:animScale>
                                    <p:animScale>
                                      <p:cBhvr>
                                        <p:cTn id="118" dur="166" decel="50000">
                                          <p:stCondLst>
                                            <p:cond delay="1338"/>
                                          </p:stCondLst>
                                        </p:cTn>
                                        <p:tgtEl>
                                          <p:spTgt spid="3">
                                            <p:txEl>
                                              <p:pRg st="5" end="5"/>
                                            </p:txEl>
                                          </p:spTgt>
                                        </p:tgtEl>
                                      </p:cBhvr>
                                      <p:to x="100000" y="100000"/>
                                    </p:animScale>
                                    <p:animScale>
                                      <p:cBhvr>
                                        <p:cTn id="119" dur="26">
                                          <p:stCondLst>
                                            <p:cond delay="1642"/>
                                          </p:stCondLst>
                                        </p:cTn>
                                        <p:tgtEl>
                                          <p:spTgt spid="3">
                                            <p:txEl>
                                              <p:pRg st="5" end="5"/>
                                            </p:txEl>
                                          </p:spTgt>
                                        </p:tgtEl>
                                      </p:cBhvr>
                                      <p:to x="100000" y="90000"/>
                                    </p:animScale>
                                    <p:animScale>
                                      <p:cBhvr>
                                        <p:cTn id="120" dur="166" decel="50000">
                                          <p:stCondLst>
                                            <p:cond delay="1668"/>
                                          </p:stCondLst>
                                        </p:cTn>
                                        <p:tgtEl>
                                          <p:spTgt spid="3">
                                            <p:txEl>
                                              <p:pRg st="5" end="5"/>
                                            </p:txEl>
                                          </p:spTgt>
                                        </p:tgtEl>
                                      </p:cBhvr>
                                      <p:to x="100000" y="100000"/>
                                    </p:animScale>
                                    <p:animScale>
                                      <p:cBhvr>
                                        <p:cTn id="121" dur="26">
                                          <p:stCondLst>
                                            <p:cond delay="1808"/>
                                          </p:stCondLst>
                                        </p:cTn>
                                        <p:tgtEl>
                                          <p:spTgt spid="3">
                                            <p:txEl>
                                              <p:pRg st="5" end="5"/>
                                            </p:txEl>
                                          </p:spTgt>
                                        </p:tgtEl>
                                      </p:cBhvr>
                                      <p:to x="100000" y="95000"/>
                                    </p:animScale>
                                    <p:animScale>
                                      <p:cBhvr>
                                        <p:cTn id="122" dur="166" decel="50000">
                                          <p:stCondLst>
                                            <p:cond delay="1834"/>
                                          </p:stCondLst>
                                        </p:cTn>
                                        <p:tgtEl>
                                          <p:spTgt spid="3">
                                            <p:txEl>
                                              <p:pRg st="5" end="5"/>
                                            </p:txEl>
                                          </p:spTgt>
                                        </p:tgtEl>
                                      </p:cBhvr>
                                      <p:to x="100000" y="100000"/>
                                    </p:animScale>
                                  </p:childTnLst>
                                </p:cTn>
                              </p:par>
                            </p:childTnLst>
                          </p:cTn>
                        </p:par>
                      </p:childTnLst>
                    </p:cTn>
                  </p:par>
                  <p:par>
                    <p:cTn id="123" fill="hold">
                      <p:stCondLst>
                        <p:cond delay="indefinite"/>
                      </p:stCondLst>
                      <p:childTnLst>
                        <p:par>
                          <p:cTn id="124" fill="hold">
                            <p:stCondLst>
                              <p:cond delay="0"/>
                            </p:stCondLst>
                            <p:childTnLst>
                              <p:par>
                                <p:cTn id="125" presetID="26" presetClass="entr" presetSubtype="0" fill="hold" grpId="0" nodeType="clickEffect">
                                  <p:stCondLst>
                                    <p:cond delay="0"/>
                                  </p:stCondLst>
                                  <p:childTnLst>
                                    <p:set>
                                      <p:cBhvr>
                                        <p:cTn id="126" dur="1" fill="hold">
                                          <p:stCondLst>
                                            <p:cond delay="0"/>
                                          </p:stCondLst>
                                        </p:cTn>
                                        <p:tgtEl>
                                          <p:spTgt spid="3">
                                            <p:txEl>
                                              <p:pRg st="6" end="6"/>
                                            </p:txEl>
                                          </p:spTgt>
                                        </p:tgtEl>
                                        <p:attrNameLst>
                                          <p:attrName>style.visibility</p:attrName>
                                        </p:attrNameLst>
                                      </p:cBhvr>
                                      <p:to>
                                        <p:strVal val="visible"/>
                                      </p:to>
                                    </p:set>
                                    <p:animEffect transition="in" filter="wipe(down)">
                                      <p:cBhvr>
                                        <p:cTn id="127" dur="580">
                                          <p:stCondLst>
                                            <p:cond delay="0"/>
                                          </p:stCondLst>
                                        </p:cTn>
                                        <p:tgtEl>
                                          <p:spTgt spid="3">
                                            <p:txEl>
                                              <p:pRg st="6" end="6"/>
                                            </p:txEl>
                                          </p:spTgt>
                                        </p:tgtEl>
                                      </p:cBhvr>
                                    </p:animEffect>
                                    <p:anim calcmode="lin" valueType="num">
                                      <p:cBhvr>
                                        <p:cTn id="128"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33" dur="26">
                                          <p:stCondLst>
                                            <p:cond delay="650"/>
                                          </p:stCondLst>
                                        </p:cTn>
                                        <p:tgtEl>
                                          <p:spTgt spid="3">
                                            <p:txEl>
                                              <p:pRg st="6" end="6"/>
                                            </p:txEl>
                                          </p:spTgt>
                                        </p:tgtEl>
                                      </p:cBhvr>
                                      <p:to x="100000" y="60000"/>
                                    </p:animScale>
                                    <p:animScale>
                                      <p:cBhvr>
                                        <p:cTn id="134" dur="166" decel="50000">
                                          <p:stCondLst>
                                            <p:cond delay="676"/>
                                          </p:stCondLst>
                                        </p:cTn>
                                        <p:tgtEl>
                                          <p:spTgt spid="3">
                                            <p:txEl>
                                              <p:pRg st="6" end="6"/>
                                            </p:txEl>
                                          </p:spTgt>
                                        </p:tgtEl>
                                      </p:cBhvr>
                                      <p:to x="100000" y="100000"/>
                                    </p:animScale>
                                    <p:animScale>
                                      <p:cBhvr>
                                        <p:cTn id="135" dur="26">
                                          <p:stCondLst>
                                            <p:cond delay="1312"/>
                                          </p:stCondLst>
                                        </p:cTn>
                                        <p:tgtEl>
                                          <p:spTgt spid="3">
                                            <p:txEl>
                                              <p:pRg st="6" end="6"/>
                                            </p:txEl>
                                          </p:spTgt>
                                        </p:tgtEl>
                                      </p:cBhvr>
                                      <p:to x="100000" y="80000"/>
                                    </p:animScale>
                                    <p:animScale>
                                      <p:cBhvr>
                                        <p:cTn id="136" dur="166" decel="50000">
                                          <p:stCondLst>
                                            <p:cond delay="1338"/>
                                          </p:stCondLst>
                                        </p:cTn>
                                        <p:tgtEl>
                                          <p:spTgt spid="3">
                                            <p:txEl>
                                              <p:pRg st="6" end="6"/>
                                            </p:txEl>
                                          </p:spTgt>
                                        </p:tgtEl>
                                      </p:cBhvr>
                                      <p:to x="100000" y="100000"/>
                                    </p:animScale>
                                    <p:animScale>
                                      <p:cBhvr>
                                        <p:cTn id="137" dur="26">
                                          <p:stCondLst>
                                            <p:cond delay="1642"/>
                                          </p:stCondLst>
                                        </p:cTn>
                                        <p:tgtEl>
                                          <p:spTgt spid="3">
                                            <p:txEl>
                                              <p:pRg st="6" end="6"/>
                                            </p:txEl>
                                          </p:spTgt>
                                        </p:tgtEl>
                                      </p:cBhvr>
                                      <p:to x="100000" y="90000"/>
                                    </p:animScale>
                                    <p:animScale>
                                      <p:cBhvr>
                                        <p:cTn id="138" dur="166" decel="50000">
                                          <p:stCondLst>
                                            <p:cond delay="1668"/>
                                          </p:stCondLst>
                                        </p:cTn>
                                        <p:tgtEl>
                                          <p:spTgt spid="3">
                                            <p:txEl>
                                              <p:pRg st="6" end="6"/>
                                            </p:txEl>
                                          </p:spTgt>
                                        </p:tgtEl>
                                      </p:cBhvr>
                                      <p:to x="100000" y="100000"/>
                                    </p:animScale>
                                    <p:animScale>
                                      <p:cBhvr>
                                        <p:cTn id="139" dur="26">
                                          <p:stCondLst>
                                            <p:cond delay="1808"/>
                                          </p:stCondLst>
                                        </p:cTn>
                                        <p:tgtEl>
                                          <p:spTgt spid="3">
                                            <p:txEl>
                                              <p:pRg st="6" end="6"/>
                                            </p:txEl>
                                          </p:spTgt>
                                        </p:tgtEl>
                                      </p:cBhvr>
                                      <p:to x="100000" y="95000"/>
                                    </p:animScale>
                                    <p:animScale>
                                      <p:cBhvr>
                                        <p:cTn id="140" dur="166" decel="50000">
                                          <p:stCondLst>
                                            <p:cond delay="1834"/>
                                          </p:stCondLst>
                                        </p:cTn>
                                        <p:tgtEl>
                                          <p:spTgt spid="3">
                                            <p:txEl>
                                              <p:pRg st="6" end="6"/>
                                            </p:txEl>
                                          </p:spTgt>
                                        </p:tgtEl>
                                      </p:cBhvr>
                                      <p:to x="100000" y="100000"/>
                                    </p:animScale>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grpId="0" nodeType="clickEffect">
                                  <p:stCondLst>
                                    <p:cond delay="0"/>
                                  </p:stCondLst>
                                  <p:childTnLst>
                                    <p:set>
                                      <p:cBhvr>
                                        <p:cTn id="144" dur="1" fill="hold">
                                          <p:stCondLst>
                                            <p:cond delay="0"/>
                                          </p:stCondLst>
                                        </p:cTn>
                                        <p:tgtEl>
                                          <p:spTgt spid="3">
                                            <p:txEl>
                                              <p:pRg st="7" end="7"/>
                                            </p:txEl>
                                          </p:spTgt>
                                        </p:tgtEl>
                                        <p:attrNameLst>
                                          <p:attrName>style.visibility</p:attrName>
                                        </p:attrNameLst>
                                      </p:cBhvr>
                                      <p:to>
                                        <p:strVal val="visible"/>
                                      </p:to>
                                    </p:set>
                                    <p:animEffect transition="in" filter="wipe(down)">
                                      <p:cBhvr>
                                        <p:cTn id="145" dur="580">
                                          <p:stCondLst>
                                            <p:cond delay="0"/>
                                          </p:stCondLst>
                                        </p:cTn>
                                        <p:tgtEl>
                                          <p:spTgt spid="3">
                                            <p:txEl>
                                              <p:pRg st="7" end="7"/>
                                            </p:txEl>
                                          </p:spTgt>
                                        </p:tgtEl>
                                      </p:cBhvr>
                                    </p:animEffect>
                                    <p:anim calcmode="lin" valueType="num">
                                      <p:cBhvr>
                                        <p:cTn id="146"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51" dur="26">
                                          <p:stCondLst>
                                            <p:cond delay="650"/>
                                          </p:stCondLst>
                                        </p:cTn>
                                        <p:tgtEl>
                                          <p:spTgt spid="3">
                                            <p:txEl>
                                              <p:pRg st="7" end="7"/>
                                            </p:txEl>
                                          </p:spTgt>
                                        </p:tgtEl>
                                      </p:cBhvr>
                                      <p:to x="100000" y="60000"/>
                                    </p:animScale>
                                    <p:animScale>
                                      <p:cBhvr>
                                        <p:cTn id="152" dur="166" decel="50000">
                                          <p:stCondLst>
                                            <p:cond delay="676"/>
                                          </p:stCondLst>
                                        </p:cTn>
                                        <p:tgtEl>
                                          <p:spTgt spid="3">
                                            <p:txEl>
                                              <p:pRg st="7" end="7"/>
                                            </p:txEl>
                                          </p:spTgt>
                                        </p:tgtEl>
                                      </p:cBhvr>
                                      <p:to x="100000" y="100000"/>
                                    </p:animScale>
                                    <p:animScale>
                                      <p:cBhvr>
                                        <p:cTn id="153" dur="26">
                                          <p:stCondLst>
                                            <p:cond delay="1312"/>
                                          </p:stCondLst>
                                        </p:cTn>
                                        <p:tgtEl>
                                          <p:spTgt spid="3">
                                            <p:txEl>
                                              <p:pRg st="7" end="7"/>
                                            </p:txEl>
                                          </p:spTgt>
                                        </p:tgtEl>
                                      </p:cBhvr>
                                      <p:to x="100000" y="80000"/>
                                    </p:animScale>
                                    <p:animScale>
                                      <p:cBhvr>
                                        <p:cTn id="154" dur="166" decel="50000">
                                          <p:stCondLst>
                                            <p:cond delay="1338"/>
                                          </p:stCondLst>
                                        </p:cTn>
                                        <p:tgtEl>
                                          <p:spTgt spid="3">
                                            <p:txEl>
                                              <p:pRg st="7" end="7"/>
                                            </p:txEl>
                                          </p:spTgt>
                                        </p:tgtEl>
                                      </p:cBhvr>
                                      <p:to x="100000" y="100000"/>
                                    </p:animScale>
                                    <p:animScale>
                                      <p:cBhvr>
                                        <p:cTn id="155" dur="26">
                                          <p:stCondLst>
                                            <p:cond delay="1642"/>
                                          </p:stCondLst>
                                        </p:cTn>
                                        <p:tgtEl>
                                          <p:spTgt spid="3">
                                            <p:txEl>
                                              <p:pRg st="7" end="7"/>
                                            </p:txEl>
                                          </p:spTgt>
                                        </p:tgtEl>
                                      </p:cBhvr>
                                      <p:to x="100000" y="90000"/>
                                    </p:animScale>
                                    <p:animScale>
                                      <p:cBhvr>
                                        <p:cTn id="156" dur="166" decel="50000">
                                          <p:stCondLst>
                                            <p:cond delay="1668"/>
                                          </p:stCondLst>
                                        </p:cTn>
                                        <p:tgtEl>
                                          <p:spTgt spid="3">
                                            <p:txEl>
                                              <p:pRg st="7" end="7"/>
                                            </p:txEl>
                                          </p:spTgt>
                                        </p:tgtEl>
                                      </p:cBhvr>
                                      <p:to x="100000" y="100000"/>
                                    </p:animScale>
                                    <p:animScale>
                                      <p:cBhvr>
                                        <p:cTn id="157" dur="26">
                                          <p:stCondLst>
                                            <p:cond delay="1808"/>
                                          </p:stCondLst>
                                        </p:cTn>
                                        <p:tgtEl>
                                          <p:spTgt spid="3">
                                            <p:txEl>
                                              <p:pRg st="7" end="7"/>
                                            </p:txEl>
                                          </p:spTgt>
                                        </p:tgtEl>
                                      </p:cBhvr>
                                      <p:to x="100000" y="95000"/>
                                    </p:animScale>
                                    <p:animScale>
                                      <p:cBhvr>
                                        <p:cTn id="158" dur="166" decel="50000">
                                          <p:stCondLst>
                                            <p:cond delay="1834"/>
                                          </p:stCondLst>
                                        </p:cTn>
                                        <p:tgtEl>
                                          <p:spTgt spid="3">
                                            <p:txEl>
                                              <p:pRg st="7" end="7"/>
                                            </p:txEl>
                                          </p:spTgt>
                                        </p:tgtEl>
                                      </p:cBhvr>
                                      <p:to x="100000" y="100000"/>
                                    </p:animScale>
                                  </p:childTnLst>
                                </p:cTn>
                              </p:par>
                            </p:childTnLst>
                          </p:cTn>
                        </p:par>
                      </p:childTnLst>
                    </p:cTn>
                  </p:par>
                  <p:par>
                    <p:cTn id="159" fill="hold">
                      <p:stCondLst>
                        <p:cond delay="indefinite"/>
                      </p:stCondLst>
                      <p:childTnLst>
                        <p:par>
                          <p:cTn id="160" fill="hold">
                            <p:stCondLst>
                              <p:cond delay="0"/>
                            </p:stCondLst>
                            <p:childTnLst>
                              <p:par>
                                <p:cTn id="161" presetID="26" presetClass="entr" presetSubtype="0" fill="hold" grpId="0" nodeType="clickEffect">
                                  <p:stCondLst>
                                    <p:cond delay="0"/>
                                  </p:stCondLst>
                                  <p:childTnLst>
                                    <p:set>
                                      <p:cBhvr>
                                        <p:cTn id="162" dur="1" fill="hold">
                                          <p:stCondLst>
                                            <p:cond delay="0"/>
                                          </p:stCondLst>
                                        </p:cTn>
                                        <p:tgtEl>
                                          <p:spTgt spid="3">
                                            <p:txEl>
                                              <p:pRg st="8" end="8"/>
                                            </p:txEl>
                                          </p:spTgt>
                                        </p:tgtEl>
                                        <p:attrNameLst>
                                          <p:attrName>style.visibility</p:attrName>
                                        </p:attrNameLst>
                                      </p:cBhvr>
                                      <p:to>
                                        <p:strVal val="visible"/>
                                      </p:to>
                                    </p:set>
                                    <p:animEffect transition="in" filter="wipe(down)">
                                      <p:cBhvr>
                                        <p:cTn id="163" dur="580">
                                          <p:stCondLst>
                                            <p:cond delay="0"/>
                                          </p:stCondLst>
                                        </p:cTn>
                                        <p:tgtEl>
                                          <p:spTgt spid="3">
                                            <p:txEl>
                                              <p:pRg st="8" end="8"/>
                                            </p:txEl>
                                          </p:spTgt>
                                        </p:tgtEl>
                                      </p:cBhvr>
                                    </p:animEffect>
                                    <p:anim calcmode="lin" valueType="num">
                                      <p:cBhvr>
                                        <p:cTn id="164"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69" dur="26">
                                          <p:stCondLst>
                                            <p:cond delay="650"/>
                                          </p:stCondLst>
                                        </p:cTn>
                                        <p:tgtEl>
                                          <p:spTgt spid="3">
                                            <p:txEl>
                                              <p:pRg st="8" end="8"/>
                                            </p:txEl>
                                          </p:spTgt>
                                        </p:tgtEl>
                                      </p:cBhvr>
                                      <p:to x="100000" y="60000"/>
                                    </p:animScale>
                                    <p:animScale>
                                      <p:cBhvr>
                                        <p:cTn id="170" dur="166" decel="50000">
                                          <p:stCondLst>
                                            <p:cond delay="676"/>
                                          </p:stCondLst>
                                        </p:cTn>
                                        <p:tgtEl>
                                          <p:spTgt spid="3">
                                            <p:txEl>
                                              <p:pRg st="8" end="8"/>
                                            </p:txEl>
                                          </p:spTgt>
                                        </p:tgtEl>
                                      </p:cBhvr>
                                      <p:to x="100000" y="100000"/>
                                    </p:animScale>
                                    <p:animScale>
                                      <p:cBhvr>
                                        <p:cTn id="171" dur="26">
                                          <p:stCondLst>
                                            <p:cond delay="1312"/>
                                          </p:stCondLst>
                                        </p:cTn>
                                        <p:tgtEl>
                                          <p:spTgt spid="3">
                                            <p:txEl>
                                              <p:pRg st="8" end="8"/>
                                            </p:txEl>
                                          </p:spTgt>
                                        </p:tgtEl>
                                      </p:cBhvr>
                                      <p:to x="100000" y="80000"/>
                                    </p:animScale>
                                    <p:animScale>
                                      <p:cBhvr>
                                        <p:cTn id="172" dur="166" decel="50000">
                                          <p:stCondLst>
                                            <p:cond delay="1338"/>
                                          </p:stCondLst>
                                        </p:cTn>
                                        <p:tgtEl>
                                          <p:spTgt spid="3">
                                            <p:txEl>
                                              <p:pRg st="8" end="8"/>
                                            </p:txEl>
                                          </p:spTgt>
                                        </p:tgtEl>
                                      </p:cBhvr>
                                      <p:to x="100000" y="100000"/>
                                    </p:animScale>
                                    <p:animScale>
                                      <p:cBhvr>
                                        <p:cTn id="173" dur="26">
                                          <p:stCondLst>
                                            <p:cond delay="1642"/>
                                          </p:stCondLst>
                                        </p:cTn>
                                        <p:tgtEl>
                                          <p:spTgt spid="3">
                                            <p:txEl>
                                              <p:pRg st="8" end="8"/>
                                            </p:txEl>
                                          </p:spTgt>
                                        </p:tgtEl>
                                      </p:cBhvr>
                                      <p:to x="100000" y="90000"/>
                                    </p:animScale>
                                    <p:animScale>
                                      <p:cBhvr>
                                        <p:cTn id="174" dur="166" decel="50000">
                                          <p:stCondLst>
                                            <p:cond delay="1668"/>
                                          </p:stCondLst>
                                        </p:cTn>
                                        <p:tgtEl>
                                          <p:spTgt spid="3">
                                            <p:txEl>
                                              <p:pRg st="8" end="8"/>
                                            </p:txEl>
                                          </p:spTgt>
                                        </p:tgtEl>
                                      </p:cBhvr>
                                      <p:to x="100000" y="100000"/>
                                    </p:animScale>
                                    <p:animScale>
                                      <p:cBhvr>
                                        <p:cTn id="175" dur="26">
                                          <p:stCondLst>
                                            <p:cond delay="1808"/>
                                          </p:stCondLst>
                                        </p:cTn>
                                        <p:tgtEl>
                                          <p:spTgt spid="3">
                                            <p:txEl>
                                              <p:pRg st="8" end="8"/>
                                            </p:txEl>
                                          </p:spTgt>
                                        </p:tgtEl>
                                      </p:cBhvr>
                                      <p:to x="100000" y="95000"/>
                                    </p:animScale>
                                    <p:animScale>
                                      <p:cBhvr>
                                        <p:cTn id="176" dur="166" decel="50000">
                                          <p:stCondLst>
                                            <p:cond delay="1834"/>
                                          </p:stCondLst>
                                        </p:cTn>
                                        <p:tgtEl>
                                          <p:spTgt spid="3">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Graphic spid="9"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3600" dirty="0" smtClean="0">
                <a:latin typeface="Times New Roman" panose="02020603050405020304" pitchFamily="18" charset="0"/>
                <a:cs typeface="Times New Roman" panose="02020603050405020304" pitchFamily="18" charset="0"/>
              </a:rPr>
              <a:t>Фізична культура</a:t>
            </a:r>
            <a:endParaRPr lang="ru-RU" sz="3600" dirty="0">
              <a:latin typeface="Times New Roman" panose="02020603050405020304" pitchFamily="18" charset="0"/>
              <a:cs typeface="Times New Roman" panose="02020603050405020304" pitchFamily="18" charset="0"/>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937850885"/>
              </p:ext>
            </p:extLst>
          </p:nvPr>
        </p:nvGraphicFramePr>
        <p:xfrm>
          <a:off x="765175" y="920750"/>
          <a:ext cx="6157913" cy="5528176"/>
        </p:xfrm>
        <a:graphic>
          <a:graphicData uri="http://schemas.openxmlformats.org/drawingml/2006/chart">
            <c:chart xmlns:c="http://schemas.openxmlformats.org/drawingml/2006/chart" xmlns:r="http://schemas.openxmlformats.org/officeDocument/2006/relationships" r:id="rId3"/>
          </a:graphicData>
        </a:graphic>
      </p:graphicFrame>
      <p:sp>
        <p:nvSpPr>
          <p:cNvPr id="4" name="Текст 3"/>
          <p:cNvSpPr>
            <a:spLocks noGrp="1"/>
          </p:cNvSpPr>
          <p:nvPr>
            <p:ph type="body" sz="half" idx="2"/>
          </p:nvPr>
        </p:nvSpPr>
        <p:spPr>
          <a:xfrm>
            <a:off x="7494814" y="1741336"/>
            <a:ext cx="4697185" cy="5116664"/>
          </a:xfrm>
        </p:spPr>
        <p:txBody>
          <a:bodyPr>
            <a:normAutofit/>
          </a:bodyPr>
          <a:lstStyle/>
          <a:p>
            <a:pPr algn="just"/>
            <a:r>
              <a:rPr lang="uk-UA" dirty="0" smtClean="0"/>
              <a:t> </a:t>
            </a:r>
            <a:r>
              <a:rPr lang="uk-UA" dirty="0" smtClean="0">
                <a:latin typeface="Times New Roman" panose="02020603050405020304" pitchFamily="18" charset="0"/>
                <a:cs typeface="Times New Roman" panose="02020603050405020304" pitchFamily="18" charset="0"/>
              </a:rPr>
              <a:t>На 2019 КЗ БРР «Дитяча юнацька спортивна школа» видатки планувались без </a:t>
            </a:r>
            <a:r>
              <a:rPr lang="uk-UA" dirty="0" err="1" smtClean="0">
                <a:latin typeface="Times New Roman" panose="02020603050405020304" pitchFamily="18" charset="0"/>
                <a:cs typeface="Times New Roman" panose="02020603050405020304" pitchFamily="18" charset="0"/>
              </a:rPr>
              <a:t>Великодимерської</a:t>
            </a:r>
            <a:r>
              <a:rPr lang="uk-UA" dirty="0" smtClean="0">
                <a:latin typeface="Times New Roman" panose="02020603050405020304" pitchFamily="18" charset="0"/>
                <a:cs typeface="Times New Roman" panose="02020603050405020304" pitchFamily="18" charset="0"/>
              </a:rPr>
              <a:t> </a:t>
            </a:r>
            <a:r>
              <a:rPr lang="uk-UA" dirty="0" err="1" smtClean="0">
                <a:latin typeface="Times New Roman" panose="02020603050405020304" pitchFamily="18" charset="0"/>
                <a:cs typeface="Times New Roman" panose="02020603050405020304" pitchFamily="18" charset="0"/>
              </a:rPr>
              <a:t>філіі</a:t>
            </a:r>
            <a:r>
              <a:rPr lang="uk-UA" dirty="0" smtClean="0">
                <a:latin typeface="Times New Roman" panose="02020603050405020304" pitchFamily="18" charset="0"/>
                <a:cs typeface="Times New Roman" panose="02020603050405020304" pitchFamily="18" charset="0"/>
              </a:rPr>
              <a:t> в сумі 3444,940 </a:t>
            </a:r>
            <a:r>
              <a:rPr lang="uk-UA" dirty="0" err="1" smtClean="0">
                <a:latin typeface="Times New Roman" panose="02020603050405020304" pitchFamily="18" charset="0"/>
                <a:cs typeface="Times New Roman" panose="02020603050405020304" pitchFamily="18" charset="0"/>
              </a:rPr>
              <a:t>тис.грн</a:t>
            </a:r>
            <a:r>
              <a:rPr lang="uk-UA" dirty="0" smtClean="0">
                <a:latin typeface="Times New Roman" panose="02020603050405020304" pitchFamily="18" charset="0"/>
                <a:cs typeface="Times New Roman" panose="02020603050405020304" pitchFamily="18" charset="0"/>
              </a:rPr>
              <a:t>, що більше планових показників 2018 року на 39,5 % або на 975,053 </a:t>
            </a:r>
            <a:r>
              <a:rPr lang="uk-UA" dirty="0" err="1" smtClean="0">
                <a:latin typeface="Times New Roman" panose="02020603050405020304" pitchFamily="18" charset="0"/>
                <a:cs typeface="Times New Roman" panose="02020603050405020304" pitchFamily="18" charset="0"/>
              </a:rPr>
              <a:t>тис.грн</a:t>
            </a:r>
            <a:r>
              <a:rPr lang="uk-UA" dirty="0" smtClean="0">
                <a:latin typeface="Times New Roman" panose="02020603050405020304" pitchFamily="18" charset="0"/>
                <a:cs typeface="Times New Roman" panose="02020603050405020304" pitchFamily="18" charset="0"/>
              </a:rPr>
              <a:t>.</a:t>
            </a:r>
          </a:p>
          <a:p>
            <a:pPr algn="just"/>
            <a:endParaRPr lang="ru-RU" dirty="0">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2329730949"/>
              </p:ext>
            </p:extLst>
          </p:nvPr>
        </p:nvGraphicFramePr>
        <p:xfrm>
          <a:off x="8109283" y="3513221"/>
          <a:ext cx="3320715" cy="2625112"/>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41825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uk-UA" sz="3600" b="1" u="sng" dirty="0">
                <a:latin typeface="Times New Roman" panose="02020603050405020304" pitchFamily="18" charset="0"/>
                <a:cs typeface="Times New Roman" panose="02020603050405020304" pitchFamily="18" charset="0"/>
              </a:rPr>
              <a:t>ТРАНСФЕРТИ З РАЙОННОГО </a:t>
            </a:r>
            <a:r>
              <a:rPr lang="uk-UA" sz="3600" b="1" u="sng" dirty="0" smtClean="0">
                <a:latin typeface="Times New Roman" panose="02020603050405020304" pitchFamily="18" charset="0"/>
                <a:cs typeface="Times New Roman" panose="02020603050405020304" pitchFamily="18" charset="0"/>
              </a:rPr>
              <a:t>БЮДЖЕТУ</a:t>
            </a:r>
            <a:r>
              <a:rPr lang="ru-RU" sz="3600" dirty="0">
                <a:latin typeface="Times New Roman" panose="02020603050405020304" pitchFamily="18" charset="0"/>
                <a:cs typeface="Times New Roman" panose="02020603050405020304" pitchFamily="18" charset="0"/>
              </a:rPr>
              <a:t/>
            </a:r>
            <a:br>
              <a:rPr lang="ru-RU" sz="3600" dirty="0">
                <a:latin typeface="Times New Roman" panose="02020603050405020304" pitchFamily="18" charset="0"/>
                <a:cs typeface="Times New Roman" panose="02020603050405020304" pitchFamily="18" charset="0"/>
              </a:rPr>
            </a:br>
            <a:endParaRPr lang="ru-RU" sz="36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135564" y="1756229"/>
            <a:ext cx="10178322" cy="5290457"/>
          </a:xfrm>
        </p:spPr>
        <p:txBody>
          <a:bodyPr/>
          <a:lstStyle/>
          <a:p>
            <a:pPr algn="just"/>
            <a:r>
              <a:rPr lang="ru-RU" dirty="0"/>
              <a:t> </a:t>
            </a:r>
            <a:r>
              <a:rPr lang="uk-UA" dirty="0">
                <a:solidFill>
                  <a:schemeClr val="tx1"/>
                </a:solidFill>
                <a:latin typeface="Times New Roman" panose="02020603050405020304" pitchFamily="18" charset="0"/>
                <a:cs typeface="Times New Roman" panose="02020603050405020304" pitchFamily="18" charset="0"/>
              </a:rPr>
              <a:t>Резервний фонд районного бюджету на 2019 рік згідно ст. 24 Бюджетного  Кодексу заплановано не більше 1% обсягу видатків загального  фонду  в розмірі 500,0 тис. грн.</a:t>
            </a:r>
            <a:endParaRPr lang="ru-RU" dirty="0">
              <a:solidFill>
                <a:schemeClr val="tx1"/>
              </a:solidFill>
              <a:latin typeface="Times New Roman" panose="02020603050405020304" pitchFamily="18" charset="0"/>
              <a:cs typeface="Times New Roman" panose="02020603050405020304" pitchFamily="18" charset="0"/>
            </a:endParaRPr>
          </a:p>
          <a:p>
            <a:pPr algn="just"/>
            <a:r>
              <a:rPr lang="uk-UA" dirty="0">
                <a:solidFill>
                  <a:schemeClr val="tx1"/>
                </a:solidFill>
                <a:latin typeface="Times New Roman" panose="02020603050405020304" pitchFamily="18" charset="0"/>
                <a:cs typeface="Times New Roman" panose="02020603050405020304" pitchFamily="18" charset="0"/>
              </a:rPr>
              <a:t> Реверсна дотація згідно ст. 99 Бюджетного Кодексу «Горизонтальне вирівнювання податкоспроможності бюджетів міст обласного значення, районів і об'єднаних територіальних громад, що створюються згідно із законом та перспективним планом формування територій громад»  в сумі 12131,4 тис. грн.</a:t>
            </a:r>
            <a:endParaRPr lang="ru-RU" dirty="0">
              <a:solidFill>
                <a:schemeClr val="tx1"/>
              </a:solidFill>
              <a:latin typeface="Times New Roman" panose="02020603050405020304" pitchFamily="18" charset="0"/>
              <a:cs typeface="Times New Roman" panose="02020603050405020304" pitchFamily="18" charset="0"/>
            </a:endParaRPr>
          </a:p>
          <a:p>
            <a:endParaRPr lang="ru-RU" dirty="0"/>
          </a:p>
        </p:txBody>
      </p:sp>
      <p:pic>
        <p:nvPicPr>
          <p:cNvPr id="6" name="Рисунок 5"/>
          <p:cNvPicPr>
            <a:picLocks noChangeAspect="1"/>
          </p:cNvPicPr>
          <p:nvPr/>
        </p:nvPicPr>
        <p:blipFill>
          <a:blip r:embed="rId3"/>
          <a:stretch>
            <a:fillRect/>
          </a:stretch>
        </p:blipFill>
        <p:spPr>
          <a:xfrm>
            <a:off x="3494313" y="3625623"/>
            <a:ext cx="5022987" cy="3232377"/>
          </a:xfrm>
          <a:prstGeom prst="rect">
            <a:avLst/>
          </a:prstGeom>
        </p:spPr>
      </p:pic>
    </p:spTree>
    <p:extLst>
      <p:ext uri="{BB962C8B-B14F-4D97-AF65-F5344CB8AC3E}">
        <p14:creationId xmlns:p14="http://schemas.microsoft.com/office/powerpoint/2010/main" val="2863193935"/>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wind.wav"/>
          </p:stSnd>
        </p:sndAc>
      </p:transition>
    </mc:Choice>
    <mc:Fallback xmlns="">
      <p:transition spd="slow">
        <p:blinds dir="vert"/>
        <p:sndAc>
          <p:stSnd>
            <p:snd r:embed="rId4"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par>
                          <p:cTn id="26" fill="hold">
                            <p:stCondLst>
                              <p:cond delay="2500"/>
                            </p:stCondLst>
                            <p:childTnLst>
                              <p:par>
                                <p:cTn id="27" presetID="26" presetClass="entr" presetSubtype="0" fill="hold" grpId="0"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down)">
                                      <p:cBhvr>
                                        <p:cTn id="29" dur="580">
                                          <p:stCondLst>
                                            <p:cond delay="0"/>
                                          </p:stCondLst>
                                        </p:cTn>
                                        <p:tgtEl>
                                          <p:spTgt spid="3">
                                            <p:txEl>
                                              <p:pRg st="1" end="1"/>
                                            </p:txEl>
                                          </p:spTgt>
                                        </p:tgtEl>
                                      </p:cBhvr>
                                    </p:animEffect>
                                    <p:anim calcmode="lin" valueType="num">
                                      <p:cBhvr>
                                        <p:cTn id="30"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3">
                                            <p:txEl>
                                              <p:pRg st="1" end="1"/>
                                            </p:txEl>
                                          </p:spTgt>
                                        </p:tgtEl>
                                      </p:cBhvr>
                                      <p:to x="100000" y="60000"/>
                                    </p:animScale>
                                    <p:animScale>
                                      <p:cBhvr>
                                        <p:cTn id="36" dur="166" decel="50000">
                                          <p:stCondLst>
                                            <p:cond delay="676"/>
                                          </p:stCondLst>
                                        </p:cTn>
                                        <p:tgtEl>
                                          <p:spTgt spid="3">
                                            <p:txEl>
                                              <p:pRg st="1" end="1"/>
                                            </p:txEl>
                                          </p:spTgt>
                                        </p:tgtEl>
                                      </p:cBhvr>
                                      <p:to x="100000" y="100000"/>
                                    </p:animScale>
                                    <p:animScale>
                                      <p:cBhvr>
                                        <p:cTn id="37" dur="26">
                                          <p:stCondLst>
                                            <p:cond delay="1312"/>
                                          </p:stCondLst>
                                        </p:cTn>
                                        <p:tgtEl>
                                          <p:spTgt spid="3">
                                            <p:txEl>
                                              <p:pRg st="1" end="1"/>
                                            </p:txEl>
                                          </p:spTgt>
                                        </p:tgtEl>
                                      </p:cBhvr>
                                      <p:to x="100000" y="80000"/>
                                    </p:animScale>
                                    <p:animScale>
                                      <p:cBhvr>
                                        <p:cTn id="38" dur="166" decel="50000">
                                          <p:stCondLst>
                                            <p:cond delay="1338"/>
                                          </p:stCondLst>
                                        </p:cTn>
                                        <p:tgtEl>
                                          <p:spTgt spid="3">
                                            <p:txEl>
                                              <p:pRg st="1" end="1"/>
                                            </p:txEl>
                                          </p:spTgt>
                                        </p:tgtEl>
                                      </p:cBhvr>
                                      <p:to x="100000" y="100000"/>
                                    </p:animScale>
                                    <p:animScale>
                                      <p:cBhvr>
                                        <p:cTn id="39" dur="26">
                                          <p:stCondLst>
                                            <p:cond delay="1642"/>
                                          </p:stCondLst>
                                        </p:cTn>
                                        <p:tgtEl>
                                          <p:spTgt spid="3">
                                            <p:txEl>
                                              <p:pRg st="1" end="1"/>
                                            </p:txEl>
                                          </p:spTgt>
                                        </p:tgtEl>
                                      </p:cBhvr>
                                      <p:to x="100000" y="90000"/>
                                    </p:animScale>
                                    <p:animScale>
                                      <p:cBhvr>
                                        <p:cTn id="40" dur="166" decel="50000">
                                          <p:stCondLst>
                                            <p:cond delay="1668"/>
                                          </p:stCondLst>
                                        </p:cTn>
                                        <p:tgtEl>
                                          <p:spTgt spid="3">
                                            <p:txEl>
                                              <p:pRg st="1" end="1"/>
                                            </p:txEl>
                                          </p:spTgt>
                                        </p:tgtEl>
                                      </p:cBhvr>
                                      <p:to x="100000" y="100000"/>
                                    </p:animScale>
                                    <p:animScale>
                                      <p:cBhvr>
                                        <p:cTn id="41" dur="26">
                                          <p:stCondLst>
                                            <p:cond delay="1808"/>
                                          </p:stCondLst>
                                        </p:cTn>
                                        <p:tgtEl>
                                          <p:spTgt spid="3">
                                            <p:txEl>
                                              <p:pRg st="1" end="1"/>
                                            </p:txEl>
                                          </p:spTgt>
                                        </p:tgtEl>
                                      </p:cBhvr>
                                      <p:to x="100000" y="95000"/>
                                    </p:animScale>
                                    <p:animScale>
                                      <p:cBhvr>
                                        <p:cTn id="42"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ÐÐ°ÑÑÐ¸Ð½ÐºÐ¸ Ð¿Ð¾ Ð·Ð°Ð¿ÑÐ¾ÑÑ ÑÐ°Ð´ÑÐ¾Ð¼Ð¾Ð²Ð»ÐµÐ½Ð½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3845" y="2743199"/>
            <a:ext cx="3761810" cy="225334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199" y="594359"/>
            <a:ext cx="3510643" cy="2286000"/>
          </a:xfrm>
        </p:spPr>
        <p:txBody>
          <a:bodyPr>
            <a:noAutofit/>
          </a:bodyPr>
          <a:lstStyle/>
          <a:p>
            <a:r>
              <a:rPr lang="ru-RU" b="1" dirty="0">
                <a:solidFill>
                  <a:schemeClr val="tx1"/>
                </a:solidFill>
                <a:latin typeface="Times New Roman" panose="02020603050405020304" pitchFamily="18" charset="0"/>
                <a:cs typeface="Times New Roman" panose="02020603050405020304" pitchFamily="18" charset="0"/>
              </a:rPr>
              <a:t>ТРАНСФЕРТИ З РАЙОННОГО БЮДЖЕТУ </a:t>
            </a:r>
            <a:r>
              <a:rPr lang="ru-RU" b="1" dirty="0" smtClean="0">
                <a:solidFill>
                  <a:schemeClr val="tx1"/>
                </a:solidFill>
                <a:latin typeface="Times New Roman" panose="02020603050405020304" pitchFamily="18" charset="0"/>
                <a:cs typeface="Times New Roman" panose="02020603050405020304" pitchFamily="18" charset="0"/>
              </a:rPr>
              <a:t>ІНШИМ БЮДЖЕТАМ </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800600" y="731520"/>
            <a:ext cx="6492240" cy="6012180"/>
          </a:xfrm>
        </p:spPr>
        <p:txBody>
          <a:bodyPr>
            <a:normAutofit/>
          </a:bodyPr>
          <a:lstStyle/>
          <a:p>
            <a:pPr algn="just"/>
            <a:r>
              <a:rPr lang="ru-RU" sz="2800" b="1" dirty="0" err="1">
                <a:solidFill>
                  <a:schemeClr val="tx1"/>
                </a:solidFill>
                <a:latin typeface="Times New Roman" panose="02020603050405020304" pitchFamily="18" charset="0"/>
                <a:cs typeface="Times New Roman" panose="02020603050405020304" pitchFamily="18" charset="0"/>
              </a:rPr>
              <a:t>Субвенція</a:t>
            </a:r>
            <a:r>
              <a:rPr lang="ru-RU" sz="2800" b="1" dirty="0">
                <a:solidFill>
                  <a:schemeClr val="tx1"/>
                </a:solidFill>
                <a:latin typeface="Times New Roman" panose="02020603050405020304" pitchFamily="18" charset="0"/>
                <a:cs typeface="Times New Roman" panose="02020603050405020304" pitchFamily="18" charset="0"/>
              </a:rPr>
              <a:t> на </a:t>
            </a:r>
            <a:r>
              <a:rPr lang="ru-RU" sz="2800" b="1" dirty="0" err="1">
                <a:solidFill>
                  <a:schemeClr val="tx1"/>
                </a:solidFill>
                <a:latin typeface="Times New Roman" panose="02020603050405020304" pitchFamily="18" charset="0"/>
                <a:cs typeface="Times New Roman" panose="02020603050405020304" pitchFamily="18" charset="0"/>
              </a:rPr>
              <a:t>утримання</a:t>
            </a:r>
            <a:r>
              <a:rPr lang="ru-RU" sz="2800" b="1" dirty="0">
                <a:solidFill>
                  <a:schemeClr val="tx1"/>
                </a:solidFill>
                <a:latin typeface="Times New Roman" panose="02020603050405020304" pitchFamily="18" charset="0"/>
                <a:cs typeface="Times New Roman" panose="02020603050405020304" pitchFamily="18" charset="0"/>
              </a:rPr>
              <a:t> </a:t>
            </a:r>
            <a:r>
              <a:rPr lang="ru-RU" sz="2800" b="1" dirty="0" err="1">
                <a:solidFill>
                  <a:schemeClr val="tx1"/>
                </a:solidFill>
                <a:latin typeface="Times New Roman" panose="02020603050405020304" pitchFamily="18" charset="0"/>
                <a:cs typeface="Times New Roman" panose="02020603050405020304" pitchFamily="18" charset="0"/>
              </a:rPr>
              <a:t>об’єктів</a:t>
            </a:r>
            <a:r>
              <a:rPr lang="ru-RU" sz="2800" b="1" dirty="0">
                <a:solidFill>
                  <a:schemeClr val="tx1"/>
                </a:solidFill>
                <a:latin typeface="Times New Roman" panose="02020603050405020304" pitchFamily="18" charset="0"/>
                <a:cs typeface="Times New Roman" panose="02020603050405020304" pitchFamily="18" charset="0"/>
              </a:rPr>
              <a:t> </a:t>
            </a:r>
            <a:r>
              <a:rPr lang="ru-RU" sz="2800" b="1" dirty="0" err="1">
                <a:solidFill>
                  <a:schemeClr val="tx1"/>
                </a:solidFill>
                <a:latin typeface="Times New Roman" panose="02020603050405020304" pitchFamily="18" charset="0"/>
                <a:cs typeface="Times New Roman" panose="02020603050405020304" pitchFamily="18" charset="0"/>
              </a:rPr>
              <a:t>спільного</a:t>
            </a:r>
            <a:r>
              <a:rPr lang="ru-RU" sz="2800" b="1" dirty="0">
                <a:solidFill>
                  <a:schemeClr val="tx1"/>
                </a:solidFill>
                <a:latin typeface="Times New Roman" panose="02020603050405020304" pitchFamily="18" charset="0"/>
                <a:cs typeface="Times New Roman" panose="02020603050405020304" pitchFamily="18" charset="0"/>
              </a:rPr>
              <a:t> </a:t>
            </a:r>
            <a:r>
              <a:rPr lang="ru-RU" sz="2800" b="1" dirty="0" err="1">
                <a:solidFill>
                  <a:schemeClr val="tx1"/>
                </a:solidFill>
                <a:latin typeface="Times New Roman" panose="02020603050405020304" pitchFamily="18" charset="0"/>
                <a:cs typeface="Times New Roman" panose="02020603050405020304" pitchFamily="18" charset="0"/>
              </a:rPr>
              <a:t>користування</a:t>
            </a:r>
            <a:r>
              <a:rPr lang="ru-RU" sz="2800" b="1" dirty="0">
                <a:solidFill>
                  <a:schemeClr val="tx1"/>
                </a:solidFill>
                <a:latin typeface="Times New Roman" panose="02020603050405020304" pitchFamily="18" charset="0"/>
                <a:cs typeface="Times New Roman" panose="02020603050405020304" pitchFamily="18" charset="0"/>
              </a:rPr>
              <a:t>  в м. </a:t>
            </a:r>
            <a:r>
              <a:rPr lang="ru-RU" sz="2800" b="1" dirty="0" err="1">
                <a:solidFill>
                  <a:schemeClr val="tx1"/>
                </a:solidFill>
                <a:latin typeface="Times New Roman" panose="02020603050405020304" pitchFamily="18" charset="0"/>
                <a:cs typeface="Times New Roman" panose="02020603050405020304" pitchFamily="18" charset="0"/>
              </a:rPr>
              <a:t>Бровари</a:t>
            </a:r>
            <a:r>
              <a:rPr lang="ru-RU" sz="2800" b="1" dirty="0">
                <a:solidFill>
                  <a:schemeClr val="tx1"/>
                </a:solidFill>
                <a:latin typeface="Times New Roman" panose="02020603050405020304" pitchFamily="18" charset="0"/>
                <a:cs typeface="Times New Roman" panose="02020603050405020304" pitchFamily="18" charset="0"/>
              </a:rPr>
              <a:t> на «</a:t>
            </a:r>
            <a:r>
              <a:rPr lang="ru-RU" sz="2800" b="1" dirty="0" err="1">
                <a:solidFill>
                  <a:schemeClr val="tx1"/>
                </a:solidFill>
                <a:latin typeface="Times New Roman" panose="02020603050405020304" pitchFamily="18" charset="0"/>
                <a:cs typeface="Times New Roman" panose="02020603050405020304" pitchFamily="18" charset="0"/>
              </a:rPr>
              <a:t>Програму</a:t>
            </a:r>
            <a:r>
              <a:rPr lang="ru-RU" sz="2800" b="1" dirty="0">
                <a:solidFill>
                  <a:schemeClr val="tx1"/>
                </a:solidFill>
                <a:latin typeface="Times New Roman" panose="02020603050405020304" pitchFamily="18" charset="0"/>
                <a:cs typeface="Times New Roman" panose="02020603050405020304" pitchFamily="18" charset="0"/>
              </a:rPr>
              <a:t> </a:t>
            </a:r>
            <a:r>
              <a:rPr lang="ru-RU" sz="2800" b="1" dirty="0" err="1">
                <a:solidFill>
                  <a:schemeClr val="tx1"/>
                </a:solidFill>
                <a:latin typeface="Times New Roman" panose="02020603050405020304" pitchFamily="18" charset="0"/>
                <a:cs typeface="Times New Roman" panose="02020603050405020304" pitchFamily="18" charset="0"/>
              </a:rPr>
              <a:t>діяльності</a:t>
            </a:r>
            <a:r>
              <a:rPr lang="ru-RU" sz="2800" b="1" dirty="0">
                <a:solidFill>
                  <a:schemeClr val="tx1"/>
                </a:solidFill>
                <a:latin typeface="Times New Roman" panose="02020603050405020304" pitchFamily="18" charset="0"/>
                <a:cs typeface="Times New Roman" panose="02020603050405020304" pitchFamily="18" charset="0"/>
              </a:rPr>
              <a:t> та </a:t>
            </a:r>
            <a:r>
              <a:rPr lang="ru-RU" sz="2800" b="1" dirty="0" err="1">
                <a:solidFill>
                  <a:schemeClr val="tx1"/>
                </a:solidFill>
                <a:latin typeface="Times New Roman" panose="02020603050405020304" pitchFamily="18" charset="0"/>
                <a:cs typeface="Times New Roman" panose="02020603050405020304" pitchFamily="18" charset="0"/>
              </a:rPr>
              <a:t>фінансової</a:t>
            </a:r>
            <a:r>
              <a:rPr lang="ru-RU" sz="2800" b="1" dirty="0">
                <a:solidFill>
                  <a:schemeClr val="tx1"/>
                </a:solidFill>
                <a:latin typeface="Times New Roman" panose="02020603050405020304" pitchFamily="18" charset="0"/>
                <a:cs typeface="Times New Roman" panose="02020603050405020304" pitchFamily="18" charset="0"/>
              </a:rPr>
              <a:t> </a:t>
            </a:r>
            <a:r>
              <a:rPr lang="ru-RU" sz="2800" b="1" dirty="0" err="1">
                <a:solidFill>
                  <a:schemeClr val="tx1"/>
                </a:solidFill>
                <a:latin typeface="Times New Roman" panose="02020603050405020304" pitchFamily="18" charset="0"/>
                <a:cs typeface="Times New Roman" panose="02020603050405020304" pitchFamily="18" charset="0"/>
              </a:rPr>
              <a:t>підтримки</a:t>
            </a:r>
            <a:r>
              <a:rPr lang="ru-RU" sz="2800" b="1" dirty="0">
                <a:solidFill>
                  <a:schemeClr val="tx1"/>
                </a:solidFill>
                <a:latin typeface="Times New Roman" panose="02020603050405020304" pitchFamily="18" charset="0"/>
                <a:cs typeface="Times New Roman" panose="02020603050405020304" pitchFamily="18" charset="0"/>
              </a:rPr>
              <a:t> </a:t>
            </a:r>
            <a:r>
              <a:rPr lang="ru-RU" sz="2800" b="1" dirty="0" err="1">
                <a:solidFill>
                  <a:schemeClr val="tx1"/>
                </a:solidFill>
                <a:latin typeface="Times New Roman" panose="02020603050405020304" pitchFamily="18" charset="0"/>
                <a:cs typeface="Times New Roman" panose="02020603050405020304" pitchFamily="18" charset="0"/>
              </a:rPr>
              <a:t>Броварської</a:t>
            </a:r>
            <a:r>
              <a:rPr lang="ru-RU" sz="2800" b="1" dirty="0">
                <a:solidFill>
                  <a:schemeClr val="tx1"/>
                </a:solidFill>
                <a:latin typeface="Times New Roman" panose="02020603050405020304" pitchFamily="18" charset="0"/>
                <a:cs typeface="Times New Roman" panose="02020603050405020304" pitchFamily="18" charset="0"/>
              </a:rPr>
              <a:t>  </a:t>
            </a:r>
            <a:r>
              <a:rPr lang="ru-RU" sz="2800" b="1" dirty="0" err="1">
                <a:solidFill>
                  <a:schemeClr val="tx1"/>
                </a:solidFill>
                <a:latin typeface="Times New Roman" panose="02020603050405020304" pitchFamily="18" charset="0"/>
                <a:cs typeface="Times New Roman" panose="02020603050405020304" pitchFamily="18" charset="0"/>
              </a:rPr>
              <a:t>редакції</a:t>
            </a:r>
            <a:r>
              <a:rPr lang="ru-RU" sz="2800" b="1" dirty="0">
                <a:solidFill>
                  <a:schemeClr val="tx1"/>
                </a:solidFill>
                <a:latin typeface="Times New Roman" panose="02020603050405020304" pitchFamily="18" charset="0"/>
                <a:cs typeface="Times New Roman" panose="02020603050405020304" pitchFamily="18" charset="0"/>
              </a:rPr>
              <a:t> </a:t>
            </a:r>
            <a:r>
              <a:rPr lang="ru-RU" sz="2800" b="1" dirty="0" err="1">
                <a:solidFill>
                  <a:schemeClr val="tx1"/>
                </a:solidFill>
                <a:latin typeface="Times New Roman" panose="02020603050405020304" pitchFamily="18" charset="0"/>
                <a:cs typeface="Times New Roman" panose="02020603050405020304" pitchFamily="18" charset="0"/>
              </a:rPr>
              <a:t>міськрайонного</a:t>
            </a:r>
            <a:r>
              <a:rPr lang="ru-RU" sz="2800" b="1" dirty="0">
                <a:solidFill>
                  <a:schemeClr val="tx1"/>
                </a:solidFill>
                <a:latin typeface="Times New Roman" panose="02020603050405020304" pitchFamily="18" charset="0"/>
                <a:cs typeface="Times New Roman" panose="02020603050405020304" pitchFamily="18" charset="0"/>
              </a:rPr>
              <a:t> </a:t>
            </a:r>
            <a:r>
              <a:rPr lang="ru-RU" sz="2800" b="1" dirty="0" err="1">
                <a:solidFill>
                  <a:schemeClr val="tx1"/>
                </a:solidFill>
                <a:latin typeface="Times New Roman" panose="02020603050405020304" pitchFamily="18" charset="0"/>
                <a:cs typeface="Times New Roman" panose="02020603050405020304" pitchFamily="18" charset="0"/>
              </a:rPr>
              <a:t>радіомовлення</a:t>
            </a:r>
            <a:r>
              <a:rPr lang="ru-RU" sz="2800" b="1" dirty="0">
                <a:solidFill>
                  <a:schemeClr val="tx1"/>
                </a:solidFill>
                <a:latin typeface="Times New Roman" panose="02020603050405020304" pitchFamily="18" charset="0"/>
                <a:cs typeface="Times New Roman" panose="02020603050405020304" pitchFamily="18" charset="0"/>
              </a:rPr>
              <a:t> на 2019 </a:t>
            </a:r>
            <a:r>
              <a:rPr lang="ru-RU" sz="2800" b="1" dirty="0" err="1">
                <a:solidFill>
                  <a:schemeClr val="tx1"/>
                </a:solidFill>
                <a:latin typeface="Times New Roman" panose="02020603050405020304" pitchFamily="18" charset="0"/>
                <a:cs typeface="Times New Roman" panose="02020603050405020304" pitchFamily="18" charset="0"/>
              </a:rPr>
              <a:t>рік</a:t>
            </a:r>
            <a:r>
              <a:rPr lang="ru-RU" sz="2800" b="1" dirty="0">
                <a:solidFill>
                  <a:schemeClr val="tx1"/>
                </a:solidFill>
                <a:latin typeface="Times New Roman" panose="02020603050405020304" pitchFamily="18" charset="0"/>
                <a:cs typeface="Times New Roman" panose="02020603050405020304" pitchFamily="18" charset="0"/>
              </a:rPr>
              <a:t>» </a:t>
            </a:r>
            <a:r>
              <a:rPr lang="ru-RU" sz="2800" b="1" dirty="0" err="1">
                <a:solidFill>
                  <a:schemeClr val="tx1"/>
                </a:solidFill>
                <a:latin typeface="Times New Roman" panose="02020603050405020304" pitchFamily="18" charset="0"/>
                <a:cs typeface="Times New Roman" panose="02020603050405020304" pitchFamily="18" charset="0"/>
              </a:rPr>
              <a:t>передбачено</a:t>
            </a:r>
            <a:r>
              <a:rPr lang="ru-RU" sz="2800" b="1" dirty="0">
                <a:solidFill>
                  <a:schemeClr val="tx1"/>
                </a:solidFill>
                <a:latin typeface="Times New Roman" panose="02020603050405020304" pitchFamily="18" charset="0"/>
                <a:cs typeface="Times New Roman" panose="02020603050405020304" pitchFamily="18" charset="0"/>
              </a:rPr>
              <a:t>  </a:t>
            </a:r>
            <a:r>
              <a:rPr lang="ru-RU" sz="2800" b="1" dirty="0" err="1">
                <a:solidFill>
                  <a:schemeClr val="tx1"/>
                </a:solidFill>
                <a:latin typeface="Times New Roman" panose="02020603050405020304" pitchFamily="18" charset="0"/>
                <a:cs typeface="Times New Roman" panose="02020603050405020304" pitchFamily="18" charset="0"/>
              </a:rPr>
              <a:t>кошти</a:t>
            </a:r>
            <a:r>
              <a:rPr lang="ru-RU" sz="2800" b="1" dirty="0">
                <a:solidFill>
                  <a:schemeClr val="tx1"/>
                </a:solidFill>
                <a:latin typeface="Times New Roman" panose="02020603050405020304" pitchFamily="18" charset="0"/>
                <a:cs typeface="Times New Roman" panose="02020603050405020304" pitchFamily="18" charset="0"/>
              </a:rPr>
              <a:t> в </a:t>
            </a:r>
            <a:r>
              <a:rPr lang="ru-RU" sz="2800" b="1" dirty="0" err="1">
                <a:solidFill>
                  <a:schemeClr val="tx1"/>
                </a:solidFill>
                <a:latin typeface="Times New Roman" panose="02020603050405020304" pitchFamily="18" charset="0"/>
                <a:cs typeface="Times New Roman" panose="02020603050405020304" pitchFamily="18" charset="0"/>
              </a:rPr>
              <a:t>сумі</a:t>
            </a:r>
            <a:r>
              <a:rPr lang="ru-RU" sz="2800" b="1" dirty="0">
                <a:solidFill>
                  <a:schemeClr val="tx1"/>
                </a:solidFill>
                <a:latin typeface="Times New Roman" panose="02020603050405020304" pitchFamily="18" charset="0"/>
                <a:cs typeface="Times New Roman" panose="02020603050405020304" pitchFamily="18" charset="0"/>
              </a:rPr>
              <a:t> 320,4 тис. грн</a:t>
            </a:r>
            <a:r>
              <a:rPr lang="ru-RU" sz="2800" b="1" dirty="0" smtClean="0">
                <a:solidFill>
                  <a:schemeClr val="tx1"/>
                </a:solidFill>
                <a:latin typeface="Times New Roman" panose="02020603050405020304" pitchFamily="18" charset="0"/>
                <a:cs typeface="Times New Roman" panose="02020603050405020304" pitchFamily="18" charset="0"/>
              </a:rPr>
              <a:t>.</a:t>
            </a:r>
          </a:p>
          <a:p>
            <a:pPr algn="just"/>
            <a:endParaRPr lang="uk-UA" sz="2800" b="1" dirty="0">
              <a:solidFill>
                <a:schemeClr val="tx1"/>
              </a:solidFill>
              <a:latin typeface="Times New Roman" panose="02020603050405020304" pitchFamily="18" charset="0"/>
              <a:cs typeface="Times New Roman" panose="02020603050405020304" pitchFamily="18" charset="0"/>
            </a:endParaRPr>
          </a:p>
          <a:p>
            <a:pPr algn="just"/>
            <a:endParaRPr lang="ru-RU" sz="2800" b="1" dirty="0">
              <a:solidFill>
                <a:schemeClr val="tx1"/>
              </a:solidFill>
              <a:latin typeface="Times New Roman" panose="02020603050405020304" pitchFamily="18" charset="0"/>
              <a:cs typeface="Times New Roman" panose="02020603050405020304" pitchFamily="18" charset="0"/>
            </a:endParaRPr>
          </a:p>
          <a:p>
            <a:pPr algn="just"/>
            <a:r>
              <a:rPr lang="ru-RU" sz="2800" b="1" dirty="0" err="1">
                <a:solidFill>
                  <a:schemeClr val="tx1"/>
                </a:solidFill>
                <a:latin typeface="Times New Roman" panose="02020603050405020304" pitchFamily="18" charset="0"/>
                <a:cs typeface="Times New Roman" panose="02020603050405020304" pitchFamily="18" charset="0"/>
              </a:rPr>
              <a:t>Іншої</a:t>
            </a:r>
            <a:r>
              <a:rPr lang="ru-RU" sz="2800" b="1" dirty="0">
                <a:solidFill>
                  <a:schemeClr val="tx1"/>
                </a:solidFill>
                <a:latin typeface="Times New Roman" panose="02020603050405020304" pitchFamily="18" charset="0"/>
                <a:cs typeface="Times New Roman" panose="02020603050405020304" pitchFamily="18" charset="0"/>
              </a:rPr>
              <a:t> </a:t>
            </a:r>
            <a:r>
              <a:rPr lang="ru-RU" sz="2800" b="1" dirty="0" err="1">
                <a:solidFill>
                  <a:schemeClr val="tx1"/>
                </a:solidFill>
                <a:latin typeface="Times New Roman" panose="02020603050405020304" pitchFamily="18" charset="0"/>
                <a:cs typeface="Times New Roman" panose="02020603050405020304" pitchFamily="18" charset="0"/>
              </a:rPr>
              <a:t>субвенції</a:t>
            </a:r>
            <a:r>
              <a:rPr lang="ru-RU" sz="2800" b="1" dirty="0">
                <a:solidFill>
                  <a:schemeClr val="tx1"/>
                </a:solidFill>
                <a:latin typeface="Times New Roman" panose="02020603050405020304" pitchFamily="18" charset="0"/>
                <a:cs typeface="Times New Roman" panose="02020603050405020304" pitchFamily="18" charset="0"/>
              </a:rPr>
              <a:t> з районного бюджету до м. </a:t>
            </a:r>
            <a:r>
              <a:rPr lang="ru-RU" sz="2800" b="1" dirty="0" err="1">
                <a:solidFill>
                  <a:schemeClr val="tx1"/>
                </a:solidFill>
                <a:latin typeface="Times New Roman" panose="02020603050405020304" pitchFamily="18" charset="0"/>
                <a:cs typeface="Times New Roman" panose="02020603050405020304" pitchFamily="18" charset="0"/>
              </a:rPr>
              <a:t>Бровари</a:t>
            </a:r>
            <a:r>
              <a:rPr lang="ru-RU" sz="2800" b="1" dirty="0">
                <a:solidFill>
                  <a:schemeClr val="tx1"/>
                </a:solidFill>
                <a:latin typeface="Times New Roman" panose="02020603050405020304" pitchFamily="18" charset="0"/>
                <a:cs typeface="Times New Roman" panose="02020603050405020304" pitchFamily="18" charset="0"/>
              </a:rPr>
              <a:t> на КЗ «Центр </a:t>
            </a:r>
            <a:r>
              <a:rPr lang="ru-RU" sz="2800" b="1" dirty="0" err="1">
                <a:solidFill>
                  <a:schemeClr val="tx1"/>
                </a:solidFill>
                <a:latin typeface="Times New Roman" panose="02020603050405020304" pitchFamily="18" charset="0"/>
                <a:cs typeface="Times New Roman" panose="02020603050405020304" pitchFamily="18" charset="0"/>
              </a:rPr>
              <a:t>реабілітації</a:t>
            </a:r>
            <a:r>
              <a:rPr lang="ru-RU" sz="2800" b="1" dirty="0">
                <a:solidFill>
                  <a:schemeClr val="tx1"/>
                </a:solidFill>
                <a:latin typeface="Times New Roman" panose="02020603050405020304" pitchFamily="18" charset="0"/>
                <a:cs typeface="Times New Roman" panose="02020603050405020304" pitchFamily="18" charset="0"/>
              </a:rPr>
              <a:t> </a:t>
            </a:r>
            <a:r>
              <a:rPr lang="ru-RU" sz="2800" b="1" dirty="0" err="1">
                <a:solidFill>
                  <a:schemeClr val="tx1"/>
                </a:solidFill>
                <a:latin typeface="Times New Roman" panose="02020603050405020304" pitchFamily="18" charset="0"/>
                <a:cs typeface="Times New Roman" panose="02020603050405020304" pitchFamily="18" charset="0"/>
              </a:rPr>
              <a:t>дітей</a:t>
            </a:r>
            <a:r>
              <a:rPr lang="ru-RU" sz="2800" b="1" dirty="0">
                <a:solidFill>
                  <a:schemeClr val="tx1"/>
                </a:solidFill>
                <a:latin typeface="Times New Roman" panose="02020603050405020304" pitchFamily="18" charset="0"/>
                <a:cs typeface="Times New Roman" panose="02020603050405020304" pitchFamily="18" charset="0"/>
              </a:rPr>
              <a:t> </a:t>
            </a:r>
            <a:r>
              <a:rPr lang="ru-RU" sz="2800" b="1" dirty="0" err="1">
                <a:solidFill>
                  <a:schemeClr val="tx1"/>
                </a:solidFill>
                <a:latin typeface="Times New Roman" panose="02020603050405020304" pitchFamily="18" charset="0"/>
                <a:cs typeface="Times New Roman" panose="02020603050405020304" pitchFamily="18" charset="0"/>
              </a:rPr>
              <a:t>інвалідів</a:t>
            </a:r>
            <a:r>
              <a:rPr lang="ru-RU" sz="2800" b="1" dirty="0">
                <a:solidFill>
                  <a:schemeClr val="tx1"/>
                </a:solidFill>
                <a:latin typeface="Times New Roman" panose="02020603050405020304" pitchFamily="18" charset="0"/>
                <a:cs typeface="Times New Roman" panose="02020603050405020304" pitchFamily="18" charset="0"/>
              </a:rPr>
              <a:t>» </a:t>
            </a:r>
            <a:r>
              <a:rPr lang="ru-RU" sz="2800" b="1" dirty="0" err="1">
                <a:solidFill>
                  <a:schemeClr val="tx1"/>
                </a:solidFill>
                <a:latin typeface="Times New Roman" panose="02020603050405020304" pitchFamily="18" charset="0"/>
                <a:cs typeface="Times New Roman" panose="02020603050405020304" pitchFamily="18" charset="0"/>
              </a:rPr>
              <a:t>передбачено</a:t>
            </a:r>
            <a:r>
              <a:rPr lang="ru-RU" sz="2800" b="1" dirty="0">
                <a:solidFill>
                  <a:schemeClr val="tx1"/>
                </a:solidFill>
                <a:latin typeface="Times New Roman" panose="02020603050405020304" pitchFamily="18" charset="0"/>
                <a:cs typeface="Times New Roman" panose="02020603050405020304" pitchFamily="18" charset="0"/>
              </a:rPr>
              <a:t> </a:t>
            </a:r>
            <a:r>
              <a:rPr lang="ru-RU" sz="2800" b="1" dirty="0" err="1">
                <a:solidFill>
                  <a:schemeClr val="tx1"/>
                </a:solidFill>
                <a:latin typeface="Times New Roman" panose="02020603050405020304" pitchFamily="18" charset="0"/>
                <a:cs typeface="Times New Roman" panose="02020603050405020304" pitchFamily="18" charset="0"/>
              </a:rPr>
              <a:t>кошті</a:t>
            </a:r>
            <a:r>
              <a:rPr lang="ru-RU" sz="2800" b="1" dirty="0">
                <a:solidFill>
                  <a:schemeClr val="tx1"/>
                </a:solidFill>
                <a:latin typeface="Times New Roman" panose="02020603050405020304" pitchFamily="18" charset="0"/>
                <a:cs typeface="Times New Roman" panose="02020603050405020304" pitchFamily="18" charset="0"/>
              </a:rPr>
              <a:t> в </a:t>
            </a:r>
            <a:r>
              <a:rPr lang="ru-RU" sz="2800" b="1" dirty="0" err="1">
                <a:solidFill>
                  <a:schemeClr val="tx1"/>
                </a:solidFill>
                <a:latin typeface="Times New Roman" panose="02020603050405020304" pitchFamily="18" charset="0"/>
                <a:cs typeface="Times New Roman" panose="02020603050405020304" pitchFamily="18" charset="0"/>
              </a:rPr>
              <a:t>сумі</a:t>
            </a:r>
            <a:r>
              <a:rPr lang="ru-RU" sz="2800" b="1">
                <a:solidFill>
                  <a:schemeClr val="tx1"/>
                </a:solidFill>
                <a:latin typeface="Times New Roman" panose="02020603050405020304" pitchFamily="18" charset="0"/>
                <a:cs typeface="Times New Roman" panose="02020603050405020304" pitchFamily="18" charset="0"/>
              </a:rPr>
              <a:t> </a:t>
            </a:r>
            <a:r>
              <a:rPr lang="ru-RU" sz="2800" b="1" smtClean="0">
                <a:solidFill>
                  <a:schemeClr val="tx1"/>
                </a:solidFill>
                <a:latin typeface="Times New Roman" panose="02020603050405020304" pitchFamily="18" charset="0"/>
                <a:cs typeface="Times New Roman" panose="02020603050405020304" pitchFamily="18" charset="0"/>
              </a:rPr>
              <a:t>321,076 тис</a:t>
            </a:r>
            <a:r>
              <a:rPr lang="ru-RU" sz="2800" b="1" dirty="0">
                <a:solidFill>
                  <a:schemeClr val="tx1"/>
                </a:solidFill>
                <a:latin typeface="Times New Roman" panose="02020603050405020304" pitchFamily="18" charset="0"/>
                <a:cs typeface="Times New Roman" panose="02020603050405020304" pitchFamily="18" charset="0"/>
              </a:rPr>
              <a:t>. грн.</a:t>
            </a:r>
          </a:p>
          <a:p>
            <a:endParaRPr lang="ru-RU" dirty="0"/>
          </a:p>
        </p:txBody>
      </p:sp>
    </p:spTree>
    <p:custDataLst>
      <p:tags r:id="rId1"/>
    </p:custDataLst>
    <p:extLst>
      <p:ext uri="{BB962C8B-B14F-4D97-AF65-F5344CB8AC3E}">
        <p14:creationId xmlns:p14="http://schemas.microsoft.com/office/powerpoint/2010/main" val="31097457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3" name="voltage.wav"/>
          </p:stSnd>
        </p:sndAc>
      </p:transition>
    </mc:Choice>
    <mc:Fallback xmlns="">
      <p:transition spd="slow">
        <p:fade/>
        <p:sndAc>
          <p:stSnd>
            <p:snd r:embed="rId5"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3600" b="1" dirty="0">
                <a:solidFill>
                  <a:srgbClr val="000000"/>
                </a:solidFill>
                <a:latin typeface="Times New Roman" panose="02020603050405020304" pitchFamily="18" charset="0"/>
                <a:cs typeface="Times New Roman" panose="02020603050405020304" pitchFamily="18" charset="0"/>
              </a:rPr>
              <a:t>ТРАНСФЕРТИ З РАЙОННОГО БЮДЖЕТУ ІНШИМ БЮДЖЕТАМ </a:t>
            </a:r>
            <a:endParaRPr lang="ru-RU" dirty="0"/>
          </a:p>
        </p:txBody>
      </p:sp>
      <p:sp>
        <p:nvSpPr>
          <p:cNvPr id="3" name="Объект 2"/>
          <p:cNvSpPr>
            <a:spLocks noGrp="1"/>
          </p:cNvSpPr>
          <p:nvPr>
            <p:ph sz="half" idx="1"/>
          </p:nvPr>
        </p:nvSpPr>
        <p:spPr>
          <a:xfrm>
            <a:off x="410254" y="1845734"/>
            <a:ext cx="5437415" cy="4023360"/>
          </a:xfrm>
        </p:spPr>
        <p:txBody>
          <a:bodyPr>
            <a:normAutofit fontScale="70000" lnSpcReduction="20000"/>
          </a:bodyPr>
          <a:lstStyle/>
          <a:p>
            <a:pPr algn="just">
              <a:lnSpc>
                <a:spcPts val="1800"/>
              </a:lnSpc>
            </a:pPr>
            <a:r>
              <a:rPr lang="uk-UA" dirty="0" smtClean="0">
                <a:solidFill>
                  <a:schemeClr val="tx1"/>
                </a:solidFill>
                <a:latin typeface="Times New Roman" panose="02020603050405020304" pitchFamily="18" charset="0"/>
                <a:cs typeface="Times New Roman" panose="02020603050405020304" pitchFamily="18" charset="0"/>
              </a:rPr>
              <a:t>Відповідно до пункту 20 Розділу VI «Прикінцеві та перехідні положення» Бюджетного Кодексу України у 2019 році з бюджетів сіл, селищ можуть здійснюватися видатки на дошкільну освіту, сільські, селищні будинки культури, клуби,  центри дозвілля, інші  клубні  заклади  та бібліотеки. </a:t>
            </a:r>
            <a:endParaRPr lang="ru-RU" dirty="0" smtClean="0">
              <a:solidFill>
                <a:schemeClr val="tx1"/>
              </a:solidFill>
              <a:latin typeface="Times New Roman" panose="02020603050405020304" pitchFamily="18" charset="0"/>
              <a:cs typeface="Times New Roman" panose="02020603050405020304" pitchFamily="18" charset="0"/>
            </a:endParaRPr>
          </a:p>
          <a:p>
            <a:endParaRPr lang="ru-RU" dirty="0"/>
          </a:p>
        </p:txBody>
      </p:sp>
      <p:sp>
        <p:nvSpPr>
          <p:cNvPr id="4" name="Объект 3"/>
          <p:cNvSpPr>
            <a:spLocks noGrp="1"/>
          </p:cNvSpPr>
          <p:nvPr>
            <p:ph sz="half" idx="2"/>
          </p:nvPr>
        </p:nvSpPr>
        <p:spPr>
          <a:xfrm>
            <a:off x="6217920" y="1845734"/>
            <a:ext cx="5974080" cy="5012265"/>
          </a:xfrm>
        </p:spPr>
        <p:txBody>
          <a:bodyPr>
            <a:normAutofit fontScale="70000" lnSpcReduction="20000"/>
          </a:bodyPr>
          <a:lstStyle/>
          <a:p>
            <a:r>
              <a:rPr lang="uk-UA" sz="2600" dirty="0">
                <a:latin typeface="Times New Roman" panose="02020603050405020304" pitchFamily="18" charset="0"/>
                <a:cs typeface="Times New Roman" panose="02020603050405020304" pitchFamily="18" charset="0"/>
              </a:rPr>
              <a:t>Затвердити розрахунок субвенції на утримання  закладів дошкільної освіти на </a:t>
            </a:r>
            <a:r>
              <a:rPr lang="uk-UA" sz="2600" dirty="0">
                <a:solidFill>
                  <a:schemeClr val="tx1"/>
                </a:solidFill>
                <a:latin typeface="Times New Roman" panose="02020603050405020304" pitchFamily="18" charset="0"/>
                <a:cs typeface="Times New Roman" panose="02020603050405020304" pitchFamily="18" charset="0"/>
              </a:rPr>
              <a:t>2019 рік  згідно формули:</a:t>
            </a:r>
            <a:endParaRPr lang="ru-RU" sz="2600" dirty="0">
              <a:solidFill>
                <a:schemeClr val="tx1"/>
              </a:solidFill>
              <a:latin typeface="Times New Roman" panose="02020603050405020304" pitchFamily="18" charset="0"/>
              <a:cs typeface="Times New Roman" panose="02020603050405020304" pitchFamily="18" charset="0"/>
            </a:endParaRPr>
          </a:p>
          <a:p>
            <a:r>
              <a:rPr lang="uk-UA" sz="2500" dirty="0">
                <a:solidFill>
                  <a:schemeClr val="tx1"/>
                </a:solidFill>
                <a:latin typeface="Times New Roman" panose="02020603050405020304" pitchFamily="18" charset="0"/>
                <a:cs typeface="Times New Roman" panose="02020603050405020304" pitchFamily="18" charset="0"/>
              </a:rPr>
              <a:t> </a:t>
            </a:r>
            <a:r>
              <a:rPr lang="en-US" sz="2500" dirty="0" smtClean="0">
                <a:solidFill>
                  <a:schemeClr val="tx1"/>
                </a:solidFill>
                <a:latin typeface="Times New Roman" panose="02020603050405020304" pitchFamily="18" charset="0"/>
                <a:cs typeface="Times New Roman" panose="02020603050405020304" pitchFamily="18" charset="0"/>
              </a:rPr>
              <a:t>Si</a:t>
            </a:r>
            <a:r>
              <a:rPr lang="en-GB" sz="2500" dirty="0" smtClean="0">
                <a:solidFill>
                  <a:schemeClr val="tx1"/>
                </a:solidFill>
                <a:latin typeface="Times New Roman" panose="02020603050405020304" pitchFamily="18" charset="0"/>
                <a:cs typeface="Times New Roman" panose="02020603050405020304" pitchFamily="18" charset="0"/>
              </a:rPr>
              <a:t> </a:t>
            </a:r>
            <a:r>
              <a:rPr lang="en-GB" sz="2500" dirty="0">
                <a:solidFill>
                  <a:schemeClr val="tx1"/>
                </a:solidFill>
                <a:latin typeface="Times New Roman" panose="02020603050405020304" pitchFamily="18" charset="0"/>
                <a:cs typeface="Times New Roman" panose="02020603050405020304" pitchFamily="18" charset="0"/>
              </a:rPr>
              <a:t>= </a:t>
            </a:r>
            <a:r>
              <a:rPr lang="uk-UA" sz="2500" dirty="0">
                <a:solidFill>
                  <a:schemeClr val="tx1"/>
                </a:solidFill>
                <a:latin typeface="Times New Roman" panose="02020603050405020304" pitchFamily="18" charset="0"/>
                <a:cs typeface="Times New Roman" panose="02020603050405020304" pitchFamily="18" charset="0"/>
              </a:rPr>
              <a:t>(</a:t>
            </a:r>
            <a:r>
              <a:rPr lang="en-US" sz="2500" b="1" i="1" dirty="0">
                <a:solidFill>
                  <a:schemeClr val="tx1"/>
                </a:solidFill>
                <a:latin typeface="Times New Roman" panose="02020603050405020304" pitchFamily="18" charset="0"/>
                <a:cs typeface="Times New Roman" panose="02020603050405020304" pitchFamily="18" charset="0"/>
              </a:rPr>
              <a:t>D</a:t>
            </a:r>
            <a:r>
              <a:rPr lang="uk-UA" sz="2500" i="1" dirty="0">
                <a:solidFill>
                  <a:schemeClr val="tx1"/>
                </a:solidFill>
                <a:latin typeface="Times New Roman" panose="02020603050405020304" pitchFamily="18" charset="0"/>
                <a:cs typeface="Times New Roman" panose="02020603050405020304" pitchFamily="18" charset="0"/>
              </a:rPr>
              <a:t>(</a:t>
            </a:r>
            <a:r>
              <a:rPr lang="en-US" sz="2500" i="1" dirty="0">
                <a:solidFill>
                  <a:schemeClr val="tx1"/>
                </a:solidFill>
                <a:latin typeface="Times New Roman" panose="02020603050405020304" pitchFamily="18" charset="0"/>
                <a:cs typeface="Times New Roman" panose="02020603050405020304" pitchFamily="18" charset="0"/>
              </a:rPr>
              <a:t>v</a:t>
            </a:r>
            <a:r>
              <a:rPr lang="uk-UA" sz="2500" i="1" dirty="0">
                <a:solidFill>
                  <a:schemeClr val="tx1"/>
                </a:solidFill>
                <a:latin typeface="Times New Roman" panose="02020603050405020304" pitchFamily="18" charset="0"/>
                <a:cs typeface="Times New Roman" panose="02020603050405020304" pitchFamily="18" charset="0"/>
              </a:rPr>
              <a:t>) *(</a:t>
            </a:r>
            <a:r>
              <a:rPr lang="uk-UA" sz="2500" b="1" i="1" dirty="0">
                <a:solidFill>
                  <a:schemeClr val="tx1"/>
                </a:solidFill>
                <a:latin typeface="Times New Roman" panose="02020603050405020304" pitchFamily="18" charset="0"/>
                <a:cs typeface="Times New Roman" panose="02020603050405020304" pitchFamily="18" charset="0"/>
              </a:rPr>
              <a:t> </a:t>
            </a:r>
            <a:r>
              <a:rPr lang="uk-UA" sz="2500" b="1" i="1" dirty="0" err="1">
                <a:solidFill>
                  <a:schemeClr val="tx1"/>
                </a:solidFill>
                <a:latin typeface="Times New Roman" panose="02020603050405020304" pitchFamily="18" charset="0"/>
                <a:cs typeface="Times New Roman" panose="02020603050405020304" pitchFamily="18" charset="0"/>
              </a:rPr>
              <a:t>H</a:t>
            </a:r>
            <a:r>
              <a:rPr lang="uk-UA" sz="2500" b="1" i="1" baseline="-25000" dirty="0" err="1">
                <a:solidFill>
                  <a:schemeClr val="tx1"/>
                </a:solidFill>
                <a:latin typeface="Times New Roman" panose="02020603050405020304" pitchFamily="18" charset="0"/>
                <a:cs typeface="Times New Roman" panose="02020603050405020304" pitchFamily="18" charset="0"/>
              </a:rPr>
              <a:t>od</a:t>
            </a:r>
            <a:r>
              <a:rPr lang="uk-UA" sz="2500" b="1" i="1" baseline="-25000" dirty="0">
                <a:solidFill>
                  <a:schemeClr val="tx1"/>
                </a:solidFill>
                <a:latin typeface="Times New Roman" panose="02020603050405020304" pitchFamily="18" charset="0"/>
                <a:cs typeface="Times New Roman" panose="02020603050405020304" pitchFamily="18" charset="0"/>
              </a:rPr>
              <a:t>* </a:t>
            </a:r>
            <a:r>
              <a:rPr lang="uk-UA" sz="2500" b="1" i="1" dirty="0">
                <a:solidFill>
                  <a:schemeClr val="tx1"/>
                </a:solidFill>
                <a:latin typeface="Times New Roman" panose="02020603050405020304" pitchFamily="18" charset="0"/>
                <a:cs typeface="Times New Roman" panose="02020603050405020304" pitchFamily="18" charset="0"/>
              </a:rPr>
              <a:t>І</a:t>
            </a:r>
            <a:r>
              <a:rPr lang="uk-UA" sz="2500" i="1" dirty="0">
                <a:solidFill>
                  <a:schemeClr val="tx1"/>
                </a:solidFill>
                <a:latin typeface="Times New Roman" panose="02020603050405020304" pitchFamily="18" charset="0"/>
                <a:cs typeface="Times New Roman" panose="02020603050405020304" pitchFamily="18" charset="0"/>
              </a:rPr>
              <a:t>(с) </a:t>
            </a:r>
            <a:r>
              <a:rPr lang="uk-UA" sz="2500" dirty="0">
                <a:solidFill>
                  <a:schemeClr val="tx1"/>
                </a:solidFill>
                <a:latin typeface="Times New Roman" panose="02020603050405020304" pitchFamily="18" charset="0"/>
                <a:cs typeface="Times New Roman" panose="02020603050405020304" pitchFamily="18" charset="0"/>
              </a:rPr>
              <a:t>))*</a:t>
            </a:r>
            <a:r>
              <a:rPr lang="en-US" sz="2500" b="1" i="1" dirty="0" err="1">
                <a:solidFill>
                  <a:schemeClr val="tx1"/>
                </a:solidFill>
                <a:latin typeface="Times New Roman" panose="02020603050405020304" pitchFamily="18" charset="0"/>
                <a:cs typeface="Times New Roman" panose="02020603050405020304" pitchFamily="18" charset="0"/>
              </a:rPr>
              <a:t>Nv</a:t>
            </a:r>
            <a:r>
              <a:rPr lang="uk-UA" sz="2500" dirty="0">
                <a:solidFill>
                  <a:schemeClr val="tx1"/>
                </a:solidFill>
                <a:latin typeface="Times New Roman" panose="02020603050405020304" pitchFamily="18" charset="0"/>
                <a:cs typeface="Times New Roman" panose="02020603050405020304" pitchFamily="18" charset="0"/>
              </a:rPr>
              <a:t> *12 ,</a:t>
            </a:r>
            <a:endParaRPr lang="ru-RU" sz="2500" dirty="0">
              <a:solidFill>
                <a:schemeClr val="tx1"/>
              </a:solidFill>
              <a:latin typeface="Times New Roman" panose="02020603050405020304" pitchFamily="18" charset="0"/>
              <a:cs typeface="Times New Roman" panose="02020603050405020304" pitchFamily="18" charset="0"/>
            </a:endParaRPr>
          </a:p>
          <a:p>
            <a:r>
              <a:rPr lang="uk-UA" sz="2500" dirty="0">
                <a:solidFill>
                  <a:schemeClr val="tx1"/>
                </a:solidFill>
                <a:latin typeface="Times New Roman" panose="02020603050405020304" pitchFamily="18" charset="0"/>
                <a:cs typeface="Times New Roman" panose="02020603050405020304" pitchFamily="18" charset="0"/>
              </a:rPr>
              <a:t> </a:t>
            </a:r>
            <a:r>
              <a:rPr lang="uk-UA" sz="2500" dirty="0" smtClean="0">
                <a:solidFill>
                  <a:schemeClr val="tx1"/>
                </a:solidFill>
                <a:latin typeface="Times New Roman" panose="02020603050405020304" pitchFamily="18" charset="0"/>
                <a:cs typeface="Times New Roman" panose="02020603050405020304" pitchFamily="18" charset="0"/>
              </a:rPr>
              <a:t>де</a:t>
            </a:r>
            <a:r>
              <a:rPr lang="ru-RU" sz="2500" dirty="0">
                <a:solidFill>
                  <a:schemeClr val="tx1"/>
                </a:solidFill>
                <a:latin typeface="Times New Roman" panose="02020603050405020304" pitchFamily="18" charset="0"/>
                <a:cs typeface="Times New Roman" panose="02020603050405020304" pitchFamily="18" charset="0"/>
              </a:rPr>
              <a:t>:</a:t>
            </a:r>
          </a:p>
          <a:p>
            <a:r>
              <a:rPr lang="uk-UA" sz="2500" dirty="0">
                <a:solidFill>
                  <a:schemeClr val="tx1"/>
                </a:solidFill>
                <a:latin typeface="Times New Roman" panose="02020603050405020304" pitchFamily="18" charset="0"/>
                <a:cs typeface="Times New Roman" panose="02020603050405020304" pitchFamily="18" charset="0"/>
              </a:rPr>
              <a:t>- </a:t>
            </a:r>
            <a:r>
              <a:rPr lang="en-US" sz="2500" dirty="0">
                <a:solidFill>
                  <a:schemeClr val="tx1"/>
                </a:solidFill>
                <a:latin typeface="Times New Roman" panose="02020603050405020304" pitchFamily="18" charset="0"/>
                <a:cs typeface="Times New Roman" panose="02020603050405020304" pitchFamily="18" charset="0"/>
              </a:rPr>
              <a:t>Si</a:t>
            </a:r>
            <a:r>
              <a:rPr lang="ru-RU" sz="2500" dirty="0">
                <a:solidFill>
                  <a:schemeClr val="tx1"/>
                </a:solidFill>
                <a:latin typeface="Times New Roman" panose="02020603050405020304" pitchFamily="18" charset="0"/>
                <a:cs typeface="Times New Roman" panose="02020603050405020304" pitchFamily="18" charset="0"/>
              </a:rPr>
              <a:t> – </a:t>
            </a:r>
            <a:r>
              <a:rPr lang="uk-UA" sz="2500" dirty="0">
                <a:solidFill>
                  <a:schemeClr val="tx1"/>
                </a:solidFill>
                <a:latin typeface="Times New Roman" panose="02020603050405020304" pitchFamily="18" charset="0"/>
                <a:cs typeface="Times New Roman" panose="02020603050405020304" pitchFamily="18" charset="0"/>
              </a:rPr>
              <a:t>обсяг субвенції на утримання ДНЗ для бюджетів місцевого самоврядування на 2019 рік,</a:t>
            </a:r>
            <a:endParaRPr lang="ru-RU" sz="2500" dirty="0">
              <a:solidFill>
                <a:schemeClr val="tx1"/>
              </a:solidFill>
              <a:latin typeface="Times New Roman" panose="02020603050405020304" pitchFamily="18" charset="0"/>
              <a:cs typeface="Times New Roman" panose="02020603050405020304" pitchFamily="18" charset="0"/>
            </a:endParaRPr>
          </a:p>
          <a:p>
            <a:r>
              <a:rPr lang="uk-UA" sz="2500" dirty="0">
                <a:solidFill>
                  <a:schemeClr val="tx1"/>
                </a:solidFill>
                <a:latin typeface="Times New Roman" panose="02020603050405020304" pitchFamily="18" charset="0"/>
                <a:cs typeface="Times New Roman" panose="02020603050405020304" pitchFamily="18" charset="0"/>
              </a:rPr>
              <a:t>- </a:t>
            </a:r>
            <a:r>
              <a:rPr lang="uk-UA" sz="2500" b="1" i="1" dirty="0" err="1">
                <a:solidFill>
                  <a:schemeClr val="tx1"/>
                </a:solidFill>
                <a:latin typeface="Times New Roman" panose="02020603050405020304" pitchFamily="18" charset="0"/>
                <a:cs typeface="Times New Roman" panose="02020603050405020304" pitchFamily="18" charset="0"/>
              </a:rPr>
              <a:t>H</a:t>
            </a:r>
            <a:r>
              <a:rPr lang="uk-UA" sz="2500" b="1" i="1" baseline="-25000" dirty="0" err="1">
                <a:solidFill>
                  <a:schemeClr val="tx1"/>
                </a:solidFill>
                <a:latin typeface="Times New Roman" panose="02020603050405020304" pitchFamily="18" charset="0"/>
                <a:cs typeface="Times New Roman" panose="02020603050405020304" pitchFamily="18" charset="0"/>
              </a:rPr>
              <a:t>od</a:t>
            </a:r>
            <a:r>
              <a:rPr lang="uk-UA" sz="2500" dirty="0">
                <a:solidFill>
                  <a:schemeClr val="tx1"/>
                </a:solidFill>
                <a:latin typeface="Times New Roman" panose="02020603050405020304" pitchFamily="18" charset="0"/>
                <a:cs typeface="Times New Roman" panose="02020603050405020304" pitchFamily="18" charset="0"/>
              </a:rPr>
              <a:t> – фінансовий норматив бюджетної забезпеченості на одну дитину дошкільного віку в місяць, обчислений  у  розрахунках  відповідно  до  фактичних видатків захищені статті за 10 місяців 2018 року, </a:t>
            </a:r>
            <a:endParaRPr lang="ru-RU" sz="2500" dirty="0">
              <a:solidFill>
                <a:schemeClr val="tx1"/>
              </a:solidFill>
              <a:latin typeface="Times New Roman" panose="02020603050405020304" pitchFamily="18" charset="0"/>
              <a:cs typeface="Times New Roman" panose="02020603050405020304" pitchFamily="18" charset="0"/>
            </a:endParaRPr>
          </a:p>
          <a:p>
            <a:r>
              <a:rPr lang="uk-UA" sz="2500" dirty="0">
                <a:solidFill>
                  <a:schemeClr val="tx1"/>
                </a:solidFill>
                <a:latin typeface="Times New Roman" panose="02020603050405020304" pitchFamily="18" charset="0"/>
                <a:cs typeface="Times New Roman" panose="02020603050405020304" pitchFamily="18" charset="0"/>
              </a:rPr>
              <a:t>- </a:t>
            </a:r>
            <a:r>
              <a:rPr lang="en-US" sz="2500" b="1" i="1" dirty="0">
                <a:solidFill>
                  <a:schemeClr val="tx1"/>
                </a:solidFill>
                <a:latin typeface="Times New Roman" panose="02020603050405020304" pitchFamily="18" charset="0"/>
                <a:cs typeface="Times New Roman" panose="02020603050405020304" pitchFamily="18" charset="0"/>
              </a:rPr>
              <a:t>D</a:t>
            </a:r>
            <a:r>
              <a:rPr lang="uk-UA" sz="2500" i="1" dirty="0">
                <a:solidFill>
                  <a:schemeClr val="tx1"/>
                </a:solidFill>
                <a:latin typeface="Times New Roman" panose="02020603050405020304" pitchFamily="18" charset="0"/>
                <a:cs typeface="Times New Roman" panose="02020603050405020304" pitchFamily="18" charset="0"/>
              </a:rPr>
              <a:t>(</a:t>
            </a:r>
            <a:r>
              <a:rPr lang="en-US" sz="2500" i="1" dirty="0">
                <a:solidFill>
                  <a:schemeClr val="tx1"/>
                </a:solidFill>
                <a:latin typeface="Times New Roman" panose="02020603050405020304" pitchFamily="18" charset="0"/>
                <a:cs typeface="Times New Roman" panose="02020603050405020304" pitchFamily="18" charset="0"/>
              </a:rPr>
              <a:t>v</a:t>
            </a:r>
            <a:r>
              <a:rPr lang="uk-UA" sz="2500" i="1" dirty="0">
                <a:solidFill>
                  <a:schemeClr val="tx1"/>
                </a:solidFill>
                <a:latin typeface="Times New Roman" panose="02020603050405020304" pitchFamily="18" charset="0"/>
                <a:cs typeface="Times New Roman" panose="02020603050405020304" pitchFamily="18" charset="0"/>
              </a:rPr>
              <a:t>) –</a:t>
            </a:r>
            <a:r>
              <a:rPr lang="uk-UA" sz="2500" dirty="0">
                <a:solidFill>
                  <a:schemeClr val="tx1"/>
                </a:solidFill>
                <a:latin typeface="Times New Roman" panose="02020603050405020304" pitchFamily="18" charset="0"/>
                <a:cs typeface="Times New Roman" panose="02020603050405020304" pitchFamily="18" charset="0"/>
              </a:rPr>
              <a:t> кількість дітей у віці 0 - 6 років у селах, селищах, в яких діти відвідують дошкільні навчальні заклади на 1 жовтня року, що передує планованому, за статистичними даними з урахуванням дітей, прикріплених до дошкільних навчальних закладів,</a:t>
            </a:r>
            <a:endParaRPr lang="ru-RU" sz="2500" dirty="0">
              <a:solidFill>
                <a:schemeClr val="tx1"/>
              </a:solidFill>
              <a:latin typeface="Times New Roman" panose="02020603050405020304" pitchFamily="18" charset="0"/>
              <a:cs typeface="Times New Roman" panose="02020603050405020304" pitchFamily="18" charset="0"/>
            </a:endParaRPr>
          </a:p>
          <a:p>
            <a:r>
              <a:rPr lang="uk-UA" sz="2500" dirty="0">
                <a:solidFill>
                  <a:schemeClr val="tx1"/>
                </a:solidFill>
                <a:latin typeface="Times New Roman" panose="02020603050405020304" pitchFamily="18" charset="0"/>
                <a:cs typeface="Times New Roman" panose="02020603050405020304" pitchFamily="18" charset="0"/>
              </a:rPr>
              <a:t>- </a:t>
            </a:r>
            <a:r>
              <a:rPr lang="uk-UA" sz="2500" b="1" i="1" dirty="0">
                <a:solidFill>
                  <a:schemeClr val="tx1"/>
                </a:solidFill>
                <a:latin typeface="Times New Roman" panose="02020603050405020304" pitchFamily="18" charset="0"/>
                <a:cs typeface="Times New Roman" panose="02020603050405020304" pitchFamily="18" charset="0"/>
              </a:rPr>
              <a:t>І</a:t>
            </a:r>
            <a:r>
              <a:rPr lang="uk-UA" sz="2500" i="1" dirty="0">
                <a:solidFill>
                  <a:schemeClr val="tx1"/>
                </a:solidFill>
                <a:latin typeface="Times New Roman" panose="02020603050405020304" pitchFamily="18" charset="0"/>
                <a:cs typeface="Times New Roman" panose="02020603050405020304" pitchFamily="18" charset="0"/>
              </a:rPr>
              <a:t>(с) </a:t>
            </a:r>
            <a:r>
              <a:rPr lang="uk-UA" sz="2500" dirty="0">
                <a:solidFill>
                  <a:schemeClr val="tx1"/>
                </a:solidFill>
                <a:latin typeface="Times New Roman" panose="02020603050405020304" pitchFamily="18" charset="0"/>
                <a:cs typeface="Times New Roman" panose="02020603050405020304" pitchFamily="18" charset="0"/>
              </a:rPr>
              <a:t> – прогнозний індекс інфляції – 107,4 відсотка,</a:t>
            </a:r>
            <a:endParaRPr lang="ru-RU" sz="2500" dirty="0">
              <a:solidFill>
                <a:schemeClr val="tx1"/>
              </a:solidFill>
              <a:latin typeface="Times New Roman" panose="02020603050405020304" pitchFamily="18" charset="0"/>
              <a:cs typeface="Times New Roman" panose="02020603050405020304" pitchFamily="18" charset="0"/>
            </a:endParaRPr>
          </a:p>
          <a:p>
            <a:r>
              <a:rPr lang="ru-RU" sz="2500" dirty="0">
                <a:solidFill>
                  <a:schemeClr val="tx1"/>
                </a:solidFill>
                <a:latin typeface="Times New Roman" panose="02020603050405020304" pitchFamily="18" charset="0"/>
                <a:cs typeface="Times New Roman" panose="02020603050405020304" pitchFamily="18" charset="0"/>
              </a:rPr>
              <a:t>- </a:t>
            </a:r>
            <a:r>
              <a:rPr lang="en-US" sz="2500" b="1" i="1" dirty="0" err="1">
                <a:solidFill>
                  <a:schemeClr val="tx1"/>
                </a:solidFill>
                <a:latin typeface="Times New Roman" panose="02020603050405020304" pitchFamily="18" charset="0"/>
                <a:cs typeface="Times New Roman" panose="02020603050405020304" pitchFamily="18" charset="0"/>
              </a:rPr>
              <a:t>Nv</a:t>
            </a:r>
            <a:r>
              <a:rPr lang="ru-RU" sz="2500" b="1" i="1" dirty="0">
                <a:solidFill>
                  <a:schemeClr val="tx1"/>
                </a:solidFill>
                <a:latin typeface="Times New Roman" panose="02020603050405020304" pitchFamily="18" charset="0"/>
                <a:cs typeface="Times New Roman" panose="02020603050405020304" pitchFamily="18" charset="0"/>
              </a:rPr>
              <a:t> – </a:t>
            </a:r>
            <a:r>
              <a:rPr lang="ru-RU" sz="2500" dirty="0">
                <a:solidFill>
                  <a:schemeClr val="tx1"/>
                </a:solidFill>
                <a:latin typeface="Times New Roman" panose="02020603050405020304" pitchFamily="18" charset="0"/>
                <a:cs typeface="Times New Roman" panose="02020603050405020304" pitchFamily="18" charset="0"/>
              </a:rPr>
              <a:t>106,85 % </a:t>
            </a:r>
            <a:r>
              <a:rPr lang="uk-UA" sz="2500" dirty="0">
                <a:solidFill>
                  <a:schemeClr val="tx1"/>
                </a:solidFill>
                <a:latin typeface="Times New Roman" panose="02020603050405020304" pitchFamily="18" charset="0"/>
                <a:cs typeface="Times New Roman" panose="02020603050405020304" pitchFamily="18" charset="0"/>
              </a:rPr>
              <a:t>на незахищені видатки від загального обсягу</a:t>
            </a:r>
            <a:r>
              <a:rPr lang="uk-UA" sz="2500" b="1" i="1" dirty="0">
                <a:solidFill>
                  <a:schemeClr val="tx1"/>
                </a:solidFill>
                <a:latin typeface="Times New Roman" panose="02020603050405020304" pitchFamily="18" charset="0"/>
                <a:cs typeface="Times New Roman" panose="02020603050405020304" pitchFamily="18" charset="0"/>
              </a:rPr>
              <a:t>.</a:t>
            </a:r>
            <a:endParaRPr lang="ru-RU" sz="2500" dirty="0">
              <a:solidFill>
                <a:schemeClr val="tx1"/>
              </a:solidFill>
              <a:latin typeface="Times New Roman" panose="02020603050405020304" pitchFamily="18" charset="0"/>
              <a:cs typeface="Times New Roman" panose="02020603050405020304" pitchFamily="18" charset="0"/>
            </a:endParaRPr>
          </a:p>
          <a:p>
            <a:endParaRPr lang="ru-RU" dirty="0"/>
          </a:p>
        </p:txBody>
      </p:sp>
      <p:pic>
        <p:nvPicPr>
          <p:cNvPr id="6" name="Рисунок 5"/>
          <p:cNvPicPr>
            <a:picLocks noChangeAspect="1"/>
          </p:cNvPicPr>
          <p:nvPr/>
        </p:nvPicPr>
        <p:blipFill>
          <a:blip r:embed="rId4"/>
          <a:stretch>
            <a:fillRect/>
          </a:stretch>
        </p:blipFill>
        <p:spPr>
          <a:xfrm>
            <a:off x="85725" y="3110443"/>
            <a:ext cx="6086475" cy="2867025"/>
          </a:xfrm>
          <a:prstGeom prst="rect">
            <a:avLst/>
          </a:prstGeom>
        </p:spPr>
      </p:pic>
    </p:spTree>
    <p:custDataLst>
      <p:tags r:id="rId1"/>
    </p:custDataLst>
    <p:extLst>
      <p:ext uri="{BB962C8B-B14F-4D97-AF65-F5344CB8AC3E}">
        <p14:creationId xmlns:p14="http://schemas.microsoft.com/office/powerpoint/2010/main" val="2375437630"/>
      </p:ext>
    </p:extLst>
  </p:cSld>
  <p:clrMapOvr>
    <a:masterClrMapping/>
  </p:clrMapOvr>
  <mc:AlternateContent xmlns:mc="http://schemas.openxmlformats.org/markup-compatibility/2006" xmlns:p14="http://schemas.microsoft.com/office/powerpoint/2010/main">
    <mc:Choice Requires="p14">
      <p:transition spd="slow">
        <p14:flash/>
        <p:sndAc>
          <p:stSnd>
            <p:snd r:embed="rId3" name="suction.wav"/>
          </p:stSnd>
        </p:sndAc>
      </p:transition>
    </mc:Choice>
    <mc:Fallback xmlns="">
      <p:transition spd="slow">
        <p:fade/>
        <p:sndAc>
          <p:stSnd>
            <p:snd r:embed="rId5" name="suctio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ÐÐ¾ÑÐ¾Ð¶ÐµÐµ Ð¸Ð·Ð¾Ð±ÑÐ°Ð¶ÐµÐ½Ð¸Ðµ"/>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3866923" y="2563586"/>
            <a:ext cx="4937125" cy="338001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pPr algn="ctr"/>
            <a:r>
              <a:rPr lang="ru-RU" b="1" dirty="0">
                <a:solidFill>
                  <a:srgbClr val="000000"/>
                </a:solidFill>
                <a:latin typeface="Times New Roman" panose="02020603050405020304" pitchFamily="18" charset="0"/>
                <a:cs typeface="Times New Roman" panose="02020603050405020304" pitchFamily="18" charset="0"/>
              </a:rPr>
              <a:t>ТРАНСФЕРТИ З РАЙОННОГО БЮДЖЕТУ ІНШИМ БЮДЖЕТАМ </a:t>
            </a:r>
            <a:endParaRPr lang="ru-RU" dirty="0"/>
          </a:p>
        </p:txBody>
      </p:sp>
      <p:sp>
        <p:nvSpPr>
          <p:cNvPr id="3" name="Объект 2"/>
          <p:cNvSpPr>
            <a:spLocks noGrp="1"/>
          </p:cNvSpPr>
          <p:nvPr>
            <p:ph sz="half" idx="1"/>
          </p:nvPr>
        </p:nvSpPr>
        <p:spPr>
          <a:xfrm>
            <a:off x="489857" y="1845733"/>
            <a:ext cx="11070772" cy="5012265"/>
          </a:xfrm>
        </p:spPr>
        <p:txBody>
          <a:bodyPr>
            <a:normAutofit fontScale="70000" lnSpcReduction="20000"/>
          </a:bodyPr>
          <a:lstStyle/>
          <a:p>
            <a:pPr lvl="1" algn="just"/>
            <a:r>
              <a:rPr lang="uk-UA" b="1" dirty="0">
                <a:solidFill>
                  <a:schemeClr val="tx1"/>
                </a:solidFill>
                <a:latin typeface="Times New Roman" panose="02020603050405020304" pitchFamily="18" charset="0"/>
                <a:cs typeface="Times New Roman" panose="02020603050405020304" pitchFamily="18" charset="0"/>
              </a:rPr>
              <a:t>Затвердити розрахунок субвенції на утримання сільських, селищних будинків культури, клубів, центрів дозвілля, інших клубних закладів та бібліотек на 2019 рік згідно формули:      </a:t>
            </a:r>
          </a:p>
          <a:p>
            <a:pPr algn="just"/>
            <a:r>
              <a:rPr lang="en-US" b="1" dirty="0" err="1">
                <a:solidFill>
                  <a:schemeClr val="tx1"/>
                </a:solidFill>
                <a:latin typeface="Times New Roman" panose="02020603050405020304" pitchFamily="18" charset="0"/>
                <a:cs typeface="Times New Roman" panose="02020603050405020304" pitchFamily="18" charset="0"/>
              </a:rPr>
              <a:t>Vki</a:t>
            </a:r>
            <a:r>
              <a:rPr lang="en-US" b="1" dirty="0">
                <a:solidFill>
                  <a:schemeClr val="tx1"/>
                </a:solidFill>
                <a:latin typeface="Times New Roman" panose="02020603050405020304" pitchFamily="18" charset="0"/>
                <a:cs typeface="Times New Roman" panose="02020603050405020304" pitchFamily="18" charset="0"/>
              </a:rPr>
              <a:t> = ((</a:t>
            </a:r>
            <a:r>
              <a:rPr lang="en-US" b="1" dirty="0" err="1">
                <a:solidFill>
                  <a:schemeClr val="tx1"/>
                </a:solidFill>
                <a:latin typeface="Times New Roman" panose="02020603050405020304" pitchFamily="18" charset="0"/>
                <a:cs typeface="Times New Roman" panose="02020603050405020304" pitchFamily="18" charset="0"/>
              </a:rPr>
              <a:t>Pki</a:t>
            </a:r>
            <a:r>
              <a:rPr lang="en-US" b="1" dirty="0">
                <a:solidFill>
                  <a:schemeClr val="tx1"/>
                </a:solidFill>
                <a:latin typeface="Times New Roman" panose="02020603050405020304" pitchFamily="18" charset="0"/>
                <a:cs typeface="Times New Roman" panose="02020603050405020304" pitchFamily="18" charset="0"/>
              </a:rPr>
              <a:t> * </a:t>
            </a:r>
            <a:r>
              <a:rPr lang="uk-UA" b="1" dirty="0">
                <a:solidFill>
                  <a:schemeClr val="tx1"/>
                </a:solidFill>
                <a:latin typeface="Times New Roman" panose="02020603050405020304" pitchFamily="18" charset="0"/>
                <a:cs typeface="Times New Roman" panose="02020603050405020304" pitchFamily="18" charset="0"/>
              </a:rPr>
              <a:t>І(с)) х </a:t>
            </a:r>
            <a:r>
              <a:rPr lang="en-US" b="1" dirty="0" err="1">
                <a:solidFill>
                  <a:schemeClr val="tx1"/>
                </a:solidFill>
                <a:latin typeface="Times New Roman" panose="02020603050405020304" pitchFamily="18" charset="0"/>
                <a:cs typeface="Times New Roman" panose="02020603050405020304" pitchFamily="18" charset="0"/>
              </a:rPr>
              <a:t>Nk</a:t>
            </a:r>
            <a:r>
              <a:rPr lang="en-US" b="1" dirty="0">
                <a:solidFill>
                  <a:schemeClr val="tx1"/>
                </a:solidFill>
                <a:latin typeface="Times New Roman" panose="02020603050405020304" pitchFamily="18" charset="0"/>
                <a:cs typeface="Times New Roman" panose="02020603050405020304" pitchFamily="18" charset="0"/>
              </a:rPr>
              <a:t>)*12 ,</a:t>
            </a:r>
          </a:p>
          <a:p>
            <a:pPr algn="just"/>
            <a:r>
              <a:rPr lang="uk-UA" b="1" dirty="0">
                <a:solidFill>
                  <a:schemeClr val="tx1"/>
                </a:solidFill>
                <a:latin typeface="Times New Roman" panose="02020603050405020304" pitchFamily="18" charset="0"/>
                <a:cs typeface="Times New Roman" panose="02020603050405020304" pitchFamily="18" charset="0"/>
              </a:rPr>
              <a:t>де </a:t>
            </a:r>
          </a:p>
          <a:p>
            <a:pPr algn="just"/>
            <a:r>
              <a:rPr lang="uk-UA"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Vki</a:t>
            </a:r>
            <a:r>
              <a:rPr lang="en-US" b="1" dirty="0">
                <a:solidFill>
                  <a:schemeClr val="tx1"/>
                </a:solidFill>
                <a:latin typeface="Times New Roman" panose="02020603050405020304" pitchFamily="18" charset="0"/>
                <a:cs typeface="Times New Roman" panose="02020603050405020304" pitchFamily="18" charset="0"/>
              </a:rPr>
              <a:t> – </a:t>
            </a:r>
            <a:r>
              <a:rPr lang="uk-UA" b="1" dirty="0">
                <a:solidFill>
                  <a:schemeClr val="tx1"/>
                </a:solidFill>
                <a:latin typeface="Times New Roman" panose="02020603050405020304" pitchFamily="18" charset="0"/>
                <a:cs typeface="Times New Roman" panose="02020603050405020304" pitchFamily="18" charset="0"/>
              </a:rPr>
              <a:t>обсяг субвенції на культуру на 2019 рік для </a:t>
            </a:r>
            <a:r>
              <a:rPr lang="uk-UA" b="1" dirty="0" err="1">
                <a:solidFill>
                  <a:schemeClr val="tx1"/>
                </a:solidFill>
                <a:latin typeface="Times New Roman" panose="02020603050405020304" pitchFamily="18" charset="0"/>
                <a:cs typeface="Times New Roman" panose="02020603050405020304" pitchFamily="18" charset="0"/>
              </a:rPr>
              <a:t>Калинівської</a:t>
            </a:r>
            <a:r>
              <a:rPr lang="uk-UA" b="1" dirty="0">
                <a:solidFill>
                  <a:schemeClr val="tx1"/>
                </a:solidFill>
                <a:latin typeface="Times New Roman" panose="02020603050405020304" pitchFamily="18" charset="0"/>
                <a:cs typeface="Times New Roman" panose="02020603050405020304" pitchFamily="18" charset="0"/>
              </a:rPr>
              <a:t> селищної ради,</a:t>
            </a:r>
          </a:p>
          <a:p>
            <a:pPr algn="just"/>
            <a:r>
              <a:rPr lang="uk-UA"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Pki</a:t>
            </a:r>
            <a:r>
              <a:rPr lang="en-US" b="1" dirty="0">
                <a:solidFill>
                  <a:schemeClr val="tx1"/>
                </a:solidFill>
                <a:latin typeface="Times New Roman" panose="02020603050405020304" pitchFamily="18" charset="0"/>
                <a:cs typeface="Times New Roman" panose="02020603050405020304" pitchFamily="18" charset="0"/>
              </a:rPr>
              <a:t> -  </a:t>
            </a:r>
            <a:r>
              <a:rPr lang="uk-UA" b="1" dirty="0">
                <a:solidFill>
                  <a:schemeClr val="tx1"/>
                </a:solidFill>
                <a:latin typeface="Times New Roman" panose="02020603050405020304" pitchFamily="18" charset="0"/>
                <a:cs typeface="Times New Roman" panose="02020603050405020304" pitchFamily="18" charset="0"/>
              </a:rPr>
              <a:t>фінансовий норматив бюджетної забезпеченості видатків, визначено для закладів культури, які фінансуються з районного бюджету в розрахунку на одного жителя,  обчислений  відповідно  до  фактичних видатків за 10 місяців 2018 року,</a:t>
            </a:r>
          </a:p>
          <a:p>
            <a:pPr algn="just"/>
            <a:r>
              <a:rPr lang="en-US" b="1" dirty="0" err="1">
                <a:solidFill>
                  <a:schemeClr val="tx1"/>
                </a:solidFill>
                <a:latin typeface="Times New Roman" panose="02020603050405020304" pitchFamily="18" charset="0"/>
                <a:cs typeface="Times New Roman" panose="02020603050405020304" pitchFamily="18" charset="0"/>
              </a:rPr>
              <a:t>Pki</a:t>
            </a:r>
            <a:r>
              <a:rPr lang="en-US" b="1" dirty="0">
                <a:solidFill>
                  <a:schemeClr val="tx1"/>
                </a:solidFill>
                <a:latin typeface="Times New Roman" panose="02020603050405020304" pitchFamily="18" charset="0"/>
                <a:cs typeface="Times New Roman" panose="02020603050405020304" pitchFamily="18" charset="0"/>
              </a:rPr>
              <a:t>=</a:t>
            </a:r>
            <a:r>
              <a:rPr lang="en-US" b="1" dirty="0" err="1">
                <a:solidFill>
                  <a:schemeClr val="tx1"/>
                </a:solidFill>
                <a:latin typeface="Times New Roman" panose="02020603050405020304" pitchFamily="18" charset="0"/>
                <a:cs typeface="Times New Roman" panose="02020603050405020304" pitchFamily="18" charset="0"/>
              </a:rPr>
              <a:t>Vk</a:t>
            </a:r>
            <a:r>
              <a:rPr lang="en-US" b="1" dirty="0">
                <a:solidFill>
                  <a:schemeClr val="tx1"/>
                </a:solidFill>
                <a:latin typeface="Times New Roman" panose="02020603050405020304" pitchFamily="18" charset="0"/>
                <a:cs typeface="Times New Roman" panose="02020603050405020304" pitchFamily="18" charset="0"/>
              </a:rPr>
              <a:t>/10/</a:t>
            </a:r>
            <a:r>
              <a:rPr lang="en-US" b="1" dirty="0" err="1">
                <a:solidFill>
                  <a:schemeClr val="tx1"/>
                </a:solidFill>
                <a:latin typeface="Times New Roman" panose="02020603050405020304" pitchFamily="18" charset="0"/>
                <a:cs typeface="Times New Roman" panose="02020603050405020304" pitchFamily="18" charset="0"/>
              </a:rPr>
              <a:t>Nr</a:t>
            </a:r>
            <a:r>
              <a:rPr lang="en-US" b="1" dirty="0">
                <a:solidFill>
                  <a:schemeClr val="tx1"/>
                </a:solidFill>
                <a:latin typeface="Times New Roman" panose="02020603050405020304" pitchFamily="18" charset="0"/>
                <a:cs typeface="Times New Roman" panose="02020603050405020304" pitchFamily="18" charset="0"/>
              </a:rPr>
              <a:t>,</a:t>
            </a:r>
          </a:p>
          <a:p>
            <a:pPr algn="just"/>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Vk</a:t>
            </a:r>
            <a:r>
              <a:rPr lang="en-US" b="1" dirty="0">
                <a:solidFill>
                  <a:schemeClr val="tx1"/>
                </a:solidFill>
                <a:latin typeface="Times New Roman" panose="02020603050405020304" pitchFamily="18" charset="0"/>
                <a:cs typeface="Times New Roman" panose="02020603050405020304" pitchFamily="18" charset="0"/>
              </a:rPr>
              <a:t> – </a:t>
            </a:r>
            <a:r>
              <a:rPr lang="uk-UA" b="1" dirty="0">
                <a:solidFill>
                  <a:schemeClr val="tx1"/>
                </a:solidFill>
                <a:latin typeface="Times New Roman" panose="02020603050405020304" pitchFamily="18" charset="0"/>
                <a:cs typeface="Times New Roman" panose="02020603050405020304" pitchFamily="18" charset="0"/>
              </a:rPr>
              <a:t>фактичні видатки на культуру в районному бюджеті за 10 місяців 2018 року,</a:t>
            </a:r>
          </a:p>
          <a:p>
            <a:pPr algn="just"/>
            <a:r>
              <a:rPr lang="uk-UA" b="1" dirty="0">
                <a:solidFill>
                  <a:schemeClr val="tx1"/>
                </a:solidFill>
                <a:latin typeface="Times New Roman" panose="02020603050405020304" pitchFamily="18" charset="0"/>
                <a:cs typeface="Times New Roman" panose="02020603050405020304" pitchFamily="18" charset="0"/>
              </a:rPr>
              <a:t>-	І(с)  – прогнозний індекс інфляції – 107,4 відсотка,</a:t>
            </a:r>
          </a:p>
          <a:p>
            <a:pPr algn="just"/>
            <a:r>
              <a:rPr lang="uk-UA"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Nr</a:t>
            </a:r>
            <a:r>
              <a:rPr lang="en-US" b="1" dirty="0">
                <a:solidFill>
                  <a:schemeClr val="tx1"/>
                </a:solidFill>
                <a:latin typeface="Times New Roman" panose="02020603050405020304" pitchFamily="18" charset="0"/>
                <a:cs typeface="Times New Roman" panose="02020603050405020304" pitchFamily="18" charset="0"/>
              </a:rPr>
              <a:t> –  </a:t>
            </a:r>
            <a:r>
              <a:rPr lang="uk-UA" b="1" dirty="0">
                <a:solidFill>
                  <a:schemeClr val="tx1"/>
                </a:solidFill>
                <a:latin typeface="Times New Roman" panose="02020603050405020304" pitchFamily="18" charset="0"/>
                <a:cs typeface="Times New Roman" panose="02020603050405020304" pitchFamily="18" charset="0"/>
              </a:rPr>
              <a:t>розрахункова чисельність наявного населення Броварського району станом на 01.01.2018 року,</a:t>
            </a:r>
          </a:p>
          <a:p>
            <a:pPr algn="just"/>
            <a:r>
              <a:rPr lang="uk-UA"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Nk</a:t>
            </a:r>
            <a:r>
              <a:rPr lang="en-US" b="1" dirty="0">
                <a:solidFill>
                  <a:schemeClr val="tx1"/>
                </a:solidFill>
                <a:latin typeface="Times New Roman" panose="02020603050405020304" pitchFamily="18" charset="0"/>
                <a:cs typeface="Times New Roman" panose="02020603050405020304" pitchFamily="18" charset="0"/>
              </a:rPr>
              <a:t> -  </a:t>
            </a:r>
            <a:r>
              <a:rPr lang="uk-UA" b="1" dirty="0">
                <a:solidFill>
                  <a:schemeClr val="tx1"/>
                </a:solidFill>
                <a:latin typeface="Times New Roman" panose="02020603050405020304" pitchFamily="18" charset="0"/>
                <a:cs typeface="Times New Roman" panose="02020603050405020304" pitchFamily="18" charset="0"/>
              </a:rPr>
              <a:t>розрахунковий чисельність наявного населення </a:t>
            </a:r>
            <a:r>
              <a:rPr lang="uk-UA" b="1" dirty="0" err="1">
                <a:solidFill>
                  <a:schemeClr val="tx1"/>
                </a:solidFill>
                <a:latin typeface="Times New Roman" panose="02020603050405020304" pitchFamily="18" charset="0"/>
                <a:cs typeface="Times New Roman" panose="02020603050405020304" pitchFamily="18" charset="0"/>
              </a:rPr>
              <a:t>Калинівської</a:t>
            </a:r>
            <a:r>
              <a:rPr lang="uk-UA" b="1" dirty="0">
                <a:solidFill>
                  <a:schemeClr val="tx1"/>
                </a:solidFill>
                <a:latin typeface="Times New Roman" panose="02020603050405020304" pitchFamily="18" charset="0"/>
                <a:cs typeface="Times New Roman" panose="02020603050405020304" pitchFamily="18" charset="0"/>
              </a:rPr>
              <a:t> селищної ради станом на 01.01.2018 року.</a:t>
            </a:r>
          </a:p>
          <a:p>
            <a:pPr algn="just"/>
            <a:endParaRPr lang="uk-UA" b="1" dirty="0">
              <a:solidFill>
                <a:schemeClr val="tx1"/>
              </a:solidFill>
              <a:latin typeface="Times New Roman" panose="02020603050405020304" pitchFamily="18" charset="0"/>
              <a:cs typeface="Times New Roman" panose="02020603050405020304" pitchFamily="18" charset="0"/>
            </a:endParaRPr>
          </a:p>
          <a:p>
            <a:pPr algn="just"/>
            <a:r>
              <a:rPr lang="uk-UA" b="1" dirty="0" smtClean="0">
                <a:solidFill>
                  <a:schemeClr val="tx1"/>
                </a:solidFill>
                <a:latin typeface="Times New Roman" panose="02020603050405020304" pitchFamily="18" charset="0"/>
                <a:cs typeface="Times New Roman" panose="02020603050405020304" pitchFamily="18" charset="0"/>
              </a:rPr>
              <a:t>Фінансовий </a:t>
            </a:r>
            <a:r>
              <a:rPr lang="uk-UA" b="1" dirty="0">
                <a:solidFill>
                  <a:schemeClr val="tx1"/>
                </a:solidFill>
                <a:latin typeface="Times New Roman" panose="02020603050405020304" pitchFamily="18" charset="0"/>
                <a:cs typeface="Times New Roman" panose="02020603050405020304" pitchFamily="18" charset="0"/>
              </a:rPr>
              <a:t>норматив бюджетної забезпеченості видатків, визначено для закладів культури, які фінансуються з районного бюджету в розрахунку на одного жителя,  обчислений  відповідно  до  фактичних видатків за 10 місяців 2018 року та становить 31,86 грн. Міжбюджетний трансферт селищні раді відповідно до п. 20 Розділ </a:t>
            </a:r>
            <a:r>
              <a:rPr lang="ru-RU" b="1" dirty="0">
                <a:solidFill>
                  <a:schemeClr val="tx1"/>
                </a:solidFill>
                <a:latin typeface="Times New Roman" panose="02020603050405020304" pitchFamily="18" charset="0"/>
                <a:cs typeface="Times New Roman" panose="02020603050405020304" pitchFamily="18" charset="0"/>
              </a:rPr>
              <a:t>VI</a:t>
            </a:r>
            <a:r>
              <a:rPr lang="uk-UA" b="1" dirty="0">
                <a:solidFill>
                  <a:schemeClr val="tx1"/>
                </a:solidFill>
                <a:latin typeface="Times New Roman" panose="02020603050405020304" pitchFamily="18" charset="0"/>
                <a:cs typeface="Times New Roman" panose="02020603050405020304" pitchFamily="18" charset="0"/>
              </a:rPr>
              <a:t>. «ПРИКІНЦЕВІ ТА ПЕРЕХІДНІ ПОЛОЖЕННЯ» Бюджетного Кодексу України на проведення фінансування закладів культури заплановано в сумі 2102,332 тис. грн.</a:t>
            </a:r>
            <a:endParaRPr lang="ru-RU" b="1" dirty="0">
              <a:solidFill>
                <a:schemeClr val="tx1"/>
              </a:solidFill>
              <a:latin typeface="Times New Roman" panose="02020603050405020304" pitchFamily="18" charset="0"/>
              <a:cs typeface="Times New Roman" panose="02020603050405020304" pitchFamily="18" charset="0"/>
            </a:endParaRPr>
          </a:p>
          <a:p>
            <a:endParaRPr lang="ru-RU" b="1" dirty="0">
              <a:solidFill>
                <a:schemeClr val="tx1"/>
              </a:solidFill>
            </a:endParaRPr>
          </a:p>
        </p:txBody>
      </p:sp>
    </p:spTree>
    <p:custDataLst>
      <p:tags r:id="rId1"/>
    </p:custDataLst>
    <p:extLst>
      <p:ext uri="{BB962C8B-B14F-4D97-AF65-F5344CB8AC3E}">
        <p14:creationId xmlns:p14="http://schemas.microsoft.com/office/powerpoint/2010/main" val="914620259"/>
      </p:ext>
    </p:extLst>
  </p:cSld>
  <p:clrMapOvr>
    <a:masterClrMapping/>
  </p:clrMapOvr>
  <p:transition spd="slow">
    <p:fade/>
    <p:sndAc>
      <p:stSnd>
        <p:snd r:embed="rId3"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3">
                                            <p:txEl>
                                              <p:pRg st="0" end="0"/>
                                            </p:txEl>
                                          </p:spTgt>
                                        </p:tgtEl>
                                      </p:cBhvr>
                                    </p:animEffect>
                                    <p:animScale>
                                      <p:cBhvr>
                                        <p:cTn id="12" dur="250" autoRev="1" fill="hold"/>
                                        <p:tgtEl>
                                          <p:spTgt spid="3">
                                            <p:txEl>
                                              <p:pRg st="0" end="0"/>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3">
                                            <p:txEl>
                                              <p:pRg st="1" end="1"/>
                                            </p:txEl>
                                          </p:spTgt>
                                        </p:tgtEl>
                                      </p:cBhvr>
                                    </p:animEffect>
                                    <p:animScale>
                                      <p:cBhvr>
                                        <p:cTn id="17" dur="250" autoRev="1" fill="hold"/>
                                        <p:tgtEl>
                                          <p:spTgt spid="3">
                                            <p:txEl>
                                              <p:pRg st="1" end="1"/>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3">
                                            <p:txEl>
                                              <p:pRg st="2" end="2"/>
                                            </p:txEl>
                                          </p:spTgt>
                                        </p:tgtEl>
                                      </p:cBhvr>
                                    </p:animEffect>
                                    <p:animScale>
                                      <p:cBhvr>
                                        <p:cTn id="22" dur="250" autoRev="1" fill="hold"/>
                                        <p:tgtEl>
                                          <p:spTgt spid="3">
                                            <p:txEl>
                                              <p:pRg st="2" end="2"/>
                                            </p:txEl>
                                          </p:spTgt>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3">
                                            <p:txEl>
                                              <p:pRg st="3" end="3"/>
                                            </p:txEl>
                                          </p:spTgt>
                                        </p:tgtEl>
                                      </p:cBhvr>
                                    </p:animEffect>
                                    <p:animScale>
                                      <p:cBhvr>
                                        <p:cTn id="27" dur="250" autoRev="1" fill="hold"/>
                                        <p:tgtEl>
                                          <p:spTgt spid="3">
                                            <p:txEl>
                                              <p:pRg st="3" end="3"/>
                                            </p:txEl>
                                          </p:spTgt>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3">
                                            <p:txEl>
                                              <p:pRg st="4" end="4"/>
                                            </p:txEl>
                                          </p:spTgt>
                                        </p:tgtEl>
                                      </p:cBhvr>
                                    </p:animEffect>
                                    <p:animScale>
                                      <p:cBhvr>
                                        <p:cTn id="32" dur="250" autoRev="1" fill="hold"/>
                                        <p:tgtEl>
                                          <p:spTgt spid="3">
                                            <p:txEl>
                                              <p:pRg st="4" end="4"/>
                                            </p:txEl>
                                          </p:spTgt>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3">
                                            <p:txEl>
                                              <p:pRg st="5" end="5"/>
                                            </p:txEl>
                                          </p:spTgt>
                                        </p:tgtEl>
                                      </p:cBhvr>
                                    </p:animEffect>
                                    <p:animScale>
                                      <p:cBhvr>
                                        <p:cTn id="37" dur="250" autoRev="1" fill="hold"/>
                                        <p:tgtEl>
                                          <p:spTgt spid="3">
                                            <p:txEl>
                                              <p:pRg st="5" end="5"/>
                                            </p:txEl>
                                          </p:spTgt>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3">
                                            <p:txEl>
                                              <p:pRg st="6" end="6"/>
                                            </p:txEl>
                                          </p:spTgt>
                                        </p:tgtEl>
                                      </p:cBhvr>
                                    </p:animEffect>
                                    <p:animScale>
                                      <p:cBhvr>
                                        <p:cTn id="42" dur="250" autoRev="1" fill="hold"/>
                                        <p:tgtEl>
                                          <p:spTgt spid="3">
                                            <p:txEl>
                                              <p:pRg st="6" end="6"/>
                                            </p:txEl>
                                          </p:spTgt>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grpId="0" nodeType="clickEffect">
                                  <p:stCondLst>
                                    <p:cond delay="0"/>
                                  </p:stCondLst>
                                  <p:childTnLst>
                                    <p:animEffect transition="out" filter="fade">
                                      <p:cBhvr>
                                        <p:cTn id="46" dur="500" tmFilter="0, 0; .2, .5; .8, .5; 1, 0"/>
                                        <p:tgtEl>
                                          <p:spTgt spid="3">
                                            <p:txEl>
                                              <p:pRg st="7" end="7"/>
                                            </p:txEl>
                                          </p:spTgt>
                                        </p:tgtEl>
                                      </p:cBhvr>
                                    </p:animEffect>
                                    <p:animScale>
                                      <p:cBhvr>
                                        <p:cTn id="47" dur="250" autoRev="1" fill="hold"/>
                                        <p:tgtEl>
                                          <p:spTgt spid="3">
                                            <p:txEl>
                                              <p:pRg st="7" end="7"/>
                                            </p:txEl>
                                          </p:spTgt>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grpId="0" nodeType="clickEffect">
                                  <p:stCondLst>
                                    <p:cond delay="0"/>
                                  </p:stCondLst>
                                  <p:childTnLst>
                                    <p:animEffect transition="out" filter="fade">
                                      <p:cBhvr>
                                        <p:cTn id="51" dur="500" tmFilter="0, 0; .2, .5; .8, .5; 1, 0"/>
                                        <p:tgtEl>
                                          <p:spTgt spid="3">
                                            <p:txEl>
                                              <p:pRg st="8" end="8"/>
                                            </p:txEl>
                                          </p:spTgt>
                                        </p:tgtEl>
                                      </p:cBhvr>
                                    </p:animEffect>
                                    <p:animScale>
                                      <p:cBhvr>
                                        <p:cTn id="52" dur="250" autoRev="1" fill="hold"/>
                                        <p:tgtEl>
                                          <p:spTgt spid="3">
                                            <p:txEl>
                                              <p:pRg st="8" end="8"/>
                                            </p:txEl>
                                          </p:spTgt>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26" presetClass="emph" presetSubtype="0" fill="hold" grpId="0" nodeType="clickEffect">
                                  <p:stCondLst>
                                    <p:cond delay="0"/>
                                  </p:stCondLst>
                                  <p:childTnLst>
                                    <p:animEffect transition="out" filter="fade">
                                      <p:cBhvr>
                                        <p:cTn id="56" dur="500" tmFilter="0, 0; .2, .5; .8, .5; 1, 0"/>
                                        <p:tgtEl>
                                          <p:spTgt spid="3">
                                            <p:txEl>
                                              <p:pRg st="9" end="9"/>
                                            </p:txEl>
                                          </p:spTgt>
                                        </p:tgtEl>
                                      </p:cBhvr>
                                    </p:animEffect>
                                    <p:animScale>
                                      <p:cBhvr>
                                        <p:cTn id="57" dur="250" autoRev="1" fill="hold"/>
                                        <p:tgtEl>
                                          <p:spTgt spid="3">
                                            <p:txEl>
                                              <p:pRg st="9" end="9"/>
                                            </p:txEl>
                                          </p:spTgt>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26" presetClass="emph" presetSubtype="0" fill="hold" grpId="0" nodeType="clickEffect">
                                  <p:stCondLst>
                                    <p:cond delay="0"/>
                                  </p:stCondLst>
                                  <p:childTnLst>
                                    <p:animEffect transition="out" filter="fade">
                                      <p:cBhvr>
                                        <p:cTn id="61" dur="500" tmFilter="0, 0; .2, .5; .8, .5; 1, 0"/>
                                        <p:tgtEl>
                                          <p:spTgt spid="3">
                                            <p:txEl>
                                              <p:pRg st="11" end="11"/>
                                            </p:txEl>
                                          </p:spTgt>
                                        </p:tgtEl>
                                      </p:cBhvr>
                                    </p:animEffect>
                                    <p:animScale>
                                      <p:cBhvr>
                                        <p:cTn id="62" dur="250" autoRev="1" fill="hold"/>
                                        <p:tgtEl>
                                          <p:spTgt spid="3">
                                            <p:txEl>
                                              <p:pRg st="11" end="1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4800" b="1" cap="none" spc="-50" dirty="0">
                <a:solidFill>
                  <a:srgbClr val="000000"/>
                </a:solidFill>
                <a:latin typeface="Times New Roman" panose="02020603050405020304" pitchFamily="18" charset="0"/>
                <a:cs typeface="Times New Roman" panose="02020603050405020304" pitchFamily="18" charset="0"/>
              </a:rPr>
              <a:t>ТРАНСФЕРТИ З РАЙОННОГО БЮДЖЕТУ ІНШИМ БЮДЖЕТАМ </a:t>
            </a:r>
            <a:endParaRPr lang="ru-RU" dirty="0"/>
          </a:p>
        </p:txBody>
      </p:sp>
      <p:sp>
        <p:nvSpPr>
          <p:cNvPr id="3" name="Объект 2"/>
          <p:cNvSpPr>
            <a:spLocks noGrp="1"/>
          </p:cNvSpPr>
          <p:nvPr>
            <p:ph sz="quarter" idx="13"/>
          </p:nvPr>
        </p:nvSpPr>
        <p:spPr/>
        <p:txBody>
          <a:bodyPr/>
          <a:lstStyle/>
          <a:p>
            <a:pPr algn="just"/>
            <a:r>
              <a:rPr lang="uk-UA" dirty="0"/>
              <a:t>Відповідно до статті 101 Бюджетного Кодексу України на сільські ради, де обсяг доходів не забезпечує виплату захищених статей бюджету визначено міжбюджетний </a:t>
            </a:r>
            <a:r>
              <a:rPr lang="uk-UA" dirty="0" smtClean="0"/>
              <a:t>трансферт (дотацію) </a:t>
            </a:r>
            <a:r>
              <a:rPr lang="uk-UA" dirty="0"/>
              <a:t>по </a:t>
            </a:r>
            <a:r>
              <a:rPr lang="uk-UA" dirty="0" err="1"/>
              <a:t>Літочківській</a:t>
            </a:r>
            <a:r>
              <a:rPr lang="uk-UA" dirty="0"/>
              <a:t> сільській </a:t>
            </a:r>
            <a:r>
              <a:rPr lang="uk-UA" dirty="0" smtClean="0"/>
              <a:t>раді </a:t>
            </a:r>
            <a:r>
              <a:rPr lang="uk-UA" dirty="0"/>
              <a:t>та </a:t>
            </a:r>
            <a:r>
              <a:rPr lang="uk-UA" dirty="0" err="1"/>
              <a:t>Кулажинський</a:t>
            </a:r>
            <a:r>
              <a:rPr lang="uk-UA" dirty="0"/>
              <a:t> сільській </a:t>
            </a:r>
            <a:r>
              <a:rPr lang="uk-UA" dirty="0" smtClean="0"/>
              <a:t>раді </a:t>
            </a:r>
            <a:r>
              <a:rPr lang="uk-UA" dirty="0"/>
              <a:t>в сумі 870,0 тис. грн.</a:t>
            </a:r>
            <a:endParaRPr lang="ru-RU" b="1" dirty="0"/>
          </a:p>
          <a:p>
            <a:endParaRPr lang="ru-RU" dirty="0"/>
          </a:p>
        </p:txBody>
      </p:sp>
      <p:pic>
        <p:nvPicPr>
          <p:cNvPr id="5" name="Объект 4"/>
          <p:cNvPicPr>
            <a:picLocks noGrp="1" noChangeAspect="1"/>
          </p:cNvPicPr>
          <p:nvPr>
            <p:ph sz="quarter" idx="14"/>
          </p:nvPr>
        </p:nvPicPr>
        <p:blipFill>
          <a:blip r:embed="rId4"/>
          <a:stretch>
            <a:fillRect/>
          </a:stretch>
        </p:blipFill>
        <p:spPr>
          <a:xfrm>
            <a:off x="5994399" y="1843939"/>
            <a:ext cx="5680529" cy="3854731"/>
          </a:xfrm>
          <a:prstGeom prst="rect">
            <a:avLst/>
          </a:prstGeom>
        </p:spPr>
      </p:pic>
    </p:spTree>
    <p:custDataLst>
      <p:tags r:id="rId1"/>
    </p:custDataLst>
    <p:extLst>
      <p:ext uri="{BB962C8B-B14F-4D97-AF65-F5344CB8AC3E}">
        <p14:creationId xmlns:p14="http://schemas.microsoft.com/office/powerpoint/2010/main" val="41189850"/>
      </p:ext>
    </p:extLst>
  </p:cSld>
  <p:clrMapOvr>
    <a:masterClrMapping/>
  </p:clrMapOvr>
  <p:transition spd="slow">
    <p:fade/>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1" y="2057400"/>
            <a:ext cx="10310360" cy="2971800"/>
          </a:xfrm>
        </p:spPr>
        <p:txBody>
          <a:bodyPr/>
          <a:lstStyle/>
          <a:p>
            <a:pPr algn="ctr"/>
            <a:r>
              <a:rPr lang="uk-UA" sz="9600" dirty="0" smtClean="0">
                <a:solidFill>
                  <a:srgbClr val="FFC000"/>
                </a:solidFill>
                <a:latin typeface="Times New Roman" panose="02020603050405020304" pitchFamily="18" charset="0"/>
                <a:cs typeface="Times New Roman" panose="02020603050405020304" pitchFamily="18" charset="0"/>
              </a:rPr>
              <a:t>Дякую за увагу !!!</a:t>
            </a:r>
            <a:endParaRPr lang="ru-RU" sz="9600" dirty="0">
              <a:solidFill>
                <a:srgbClr val="FFC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77041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3" name="applause.wav"/>
          </p:stSnd>
        </p:sndAc>
      </p:transition>
    </mc:Choice>
    <mc:Fallback xmlns="">
      <p:transition spd="slow">
        <p:fade/>
        <p:sndAc>
          <p:stSnd>
            <p:snd r:embed="rId4"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88" y="176980"/>
            <a:ext cx="11636479" cy="6459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685801" y="3598611"/>
            <a:ext cx="10396883" cy="45719"/>
          </a:xfrm>
          <a:solidFill>
            <a:schemeClr val="accent2"/>
          </a:solidFill>
        </p:spPr>
        <p:txBody>
          <a:bodyPr>
            <a:noAutofit/>
          </a:bodyPr>
          <a:lstStyle/>
          <a:p>
            <a:pPr algn="just"/>
            <a:r>
              <a:rPr lang="ru-RU" sz="3600" b="1" u="sng" dirty="0">
                <a:solidFill>
                  <a:schemeClr val="tx1"/>
                </a:solidFill>
                <a:effectLst>
                  <a:outerShdw blurRad="38100" dist="38100" dir="2700000" algn="tl">
                    <a:srgbClr val="000000">
                      <a:alpha val="43137"/>
                    </a:srgbClr>
                  </a:outerShdw>
                </a:effectLst>
                <a:latin typeface="Times New Roman" panose="02020603050405020304" pitchFamily="18" charset="0"/>
              </a:rPr>
              <a:t>бюджет</a:t>
            </a:r>
            <a:r>
              <a:rPr lang="ru-RU" sz="3600" b="1" dirty="0">
                <a:solidFill>
                  <a:schemeClr val="tx1"/>
                </a:solidFill>
                <a:latin typeface="Times New Roman" panose="02020603050405020304" pitchFamily="18" charset="0"/>
              </a:rPr>
              <a:t> - </a:t>
            </a:r>
            <a:r>
              <a:rPr lang="ru-RU" sz="3600" b="1" i="1" dirty="0">
                <a:solidFill>
                  <a:schemeClr val="tx1"/>
                </a:solidFill>
                <a:effectLst>
                  <a:outerShdw blurRad="38100" dist="38100" dir="2700000" algn="tl">
                    <a:srgbClr val="000000">
                      <a:alpha val="43137"/>
                    </a:srgbClr>
                  </a:outerShdw>
                </a:effectLst>
                <a:latin typeface="Times New Roman" panose="02020603050405020304" pitchFamily="18" charset="0"/>
              </a:rPr>
              <a:t>план </a:t>
            </a:r>
            <a:r>
              <a:rPr lang="ru-RU" sz="3600" b="1" i="1" dirty="0" err="1">
                <a:solidFill>
                  <a:schemeClr val="tx1"/>
                </a:solidFill>
                <a:effectLst>
                  <a:outerShdw blurRad="38100" dist="38100" dir="2700000" algn="tl">
                    <a:srgbClr val="000000">
                      <a:alpha val="43137"/>
                    </a:srgbClr>
                  </a:outerShdw>
                </a:effectLst>
                <a:latin typeface="Times New Roman" panose="02020603050405020304" pitchFamily="18" charset="0"/>
              </a:rPr>
              <a:t>формування</a:t>
            </a:r>
            <a:r>
              <a:rPr lang="ru-RU" sz="3600" b="1" i="1" dirty="0">
                <a:solidFill>
                  <a:schemeClr val="tx1"/>
                </a:solidFill>
                <a:effectLst>
                  <a:outerShdw blurRad="38100" dist="38100" dir="2700000" algn="tl">
                    <a:srgbClr val="000000">
                      <a:alpha val="43137"/>
                    </a:srgbClr>
                  </a:outerShdw>
                </a:effectLst>
                <a:latin typeface="Times New Roman" panose="02020603050405020304" pitchFamily="18" charset="0"/>
              </a:rPr>
              <a:t> та </a:t>
            </a:r>
            <a:r>
              <a:rPr lang="ru-RU" sz="3600" b="1" i="1" dirty="0" err="1">
                <a:solidFill>
                  <a:schemeClr val="tx1"/>
                </a:solidFill>
                <a:effectLst>
                  <a:outerShdw blurRad="38100" dist="38100" dir="2700000" algn="tl">
                    <a:srgbClr val="000000">
                      <a:alpha val="43137"/>
                    </a:srgbClr>
                  </a:outerShdw>
                </a:effectLst>
                <a:latin typeface="Times New Roman" panose="02020603050405020304" pitchFamily="18" charset="0"/>
              </a:rPr>
              <a:t>використання</a:t>
            </a:r>
            <a:r>
              <a:rPr lang="ru-RU" sz="3600" b="1" i="1" dirty="0">
                <a:solidFill>
                  <a:schemeClr val="tx1"/>
                </a:solidFill>
                <a:effectLst>
                  <a:outerShdw blurRad="38100" dist="38100" dir="2700000" algn="tl">
                    <a:srgbClr val="000000">
                      <a:alpha val="43137"/>
                    </a:srgbClr>
                  </a:outerShdw>
                </a:effectLst>
                <a:latin typeface="Times New Roman" panose="02020603050405020304" pitchFamily="18" charset="0"/>
              </a:rPr>
              <a:t> </a:t>
            </a:r>
            <a:r>
              <a:rPr lang="ru-RU" sz="3600" b="1" i="1" dirty="0" err="1">
                <a:solidFill>
                  <a:schemeClr val="tx1"/>
                </a:solidFill>
                <a:effectLst>
                  <a:outerShdw blurRad="38100" dist="38100" dir="2700000" algn="tl">
                    <a:srgbClr val="000000">
                      <a:alpha val="43137"/>
                    </a:srgbClr>
                  </a:outerShdw>
                </a:effectLst>
                <a:latin typeface="Times New Roman" panose="02020603050405020304" pitchFamily="18" charset="0"/>
              </a:rPr>
              <a:t>фінансових</a:t>
            </a:r>
            <a:r>
              <a:rPr lang="ru-RU" sz="3600" b="1" i="1" dirty="0">
                <a:solidFill>
                  <a:schemeClr val="tx1"/>
                </a:solidFill>
                <a:effectLst>
                  <a:outerShdw blurRad="38100" dist="38100" dir="2700000" algn="tl">
                    <a:srgbClr val="000000">
                      <a:alpha val="43137"/>
                    </a:srgbClr>
                  </a:outerShdw>
                </a:effectLst>
                <a:latin typeface="Times New Roman" panose="02020603050405020304" pitchFamily="18" charset="0"/>
              </a:rPr>
              <a:t> </a:t>
            </a:r>
            <a:r>
              <a:rPr lang="ru-RU" sz="3600" b="1" i="1" dirty="0" err="1">
                <a:solidFill>
                  <a:schemeClr val="tx1"/>
                </a:solidFill>
                <a:effectLst>
                  <a:outerShdw blurRad="38100" dist="38100" dir="2700000" algn="tl">
                    <a:srgbClr val="000000">
                      <a:alpha val="43137"/>
                    </a:srgbClr>
                  </a:outerShdw>
                </a:effectLst>
                <a:latin typeface="Times New Roman" panose="02020603050405020304" pitchFamily="18" charset="0"/>
              </a:rPr>
              <a:t>ресурсів</a:t>
            </a:r>
            <a:r>
              <a:rPr lang="ru-RU" sz="3600" b="1" i="1" dirty="0">
                <a:solidFill>
                  <a:schemeClr val="tx1"/>
                </a:solidFill>
                <a:effectLst>
                  <a:outerShdw blurRad="38100" dist="38100" dir="2700000" algn="tl">
                    <a:srgbClr val="000000">
                      <a:alpha val="43137"/>
                    </a:srgbClr>
                  </a:outerShdw>
                </a:effectLst>
                <a:latin typeface="Times New Roman" panose="02020603050405020304" pitchFamily="18" charset="0"/>
              </a:rPr>
              <a:t> для </a:t>
            </a:r>
            <a:r>
              <a:rPr lang="ru-RU" sz="3600" b="1" i="1" dirty="0" err="1">
                <a:solidFill>
                  <a:schemeClr val="tx1"/>
                </a:solidFill>
                <a:effectLst>
                  <a:outerShdw blurRad="38100" dist="38100" dir="2700000" algn="tl">
                    <a:srgbClr val="000000">
                      <a:alpha val="43137"/>
                    </a:srgbClr>
                  </a:outerShdw>
                </a:effectLst>
                <a:latin typeface="Times New Roman" panose="02020603050405020304" pitchFamily="18" charset="0"/>
              </a:rPr>
              <a:t>забезпечення</a:t>
            </a:r>
            <a:r>
              <a:rPr lang="ru-RU" sz="3600" b="1" i="1" dirty="0">
                <a:solidFill>
                  <a:schemeClr val="tx1"/>
                </a:solidFill>
                <a:effectLst>
                  <a:outerShdw blurRad="38100" dist="38100" dir="2700000" algn="tl">
                    <a:srgbClr val="000000">
                      <a:alpha val="43137"/>
                    </a:srgbClr>
                  </a:outerShdw>
                </a:effectLst>
                <a:latin typeface="Times New Roman" panose="02020603050405020304" pitchFamily="18" charset="0"/>
              </a:rPr>
              <a:t> </a:t>
            </a:r>
            <a:r>
              <a:rPr lang="ru-RU" sz="3600" b="1" i="1" dirty="0" err="1">
                <a:solidFill>
                  <a:schemeClr val="tx1"/>
                </a:solidFill>
                <a:effectLst>
                  <a:outerShdw blurRad="38100" dist="38100" dir="2700000" algn="tl">
                    <a:srgbClr val="000000">
                      <a:alpha val="43137"/>
                    </a:srgbClr>
                  </a:outerShdw>
                </a:effectLst>
                <a:latin typeface="Times New Roman" panose="02020603050405020304" pitchFamily="18" charset="0"/>
              </a:rPr>
              <a:t>завдань</a:t>
            </a:r>
            <a:r>
              <a:rPr lang="ru-RU" sz="3600" b="1" i="1" dirty="0">
                <a:solidFill>
                  <a:schemeClr val="tx1"/>
                </a:solidFill>
                <a:effectLst>
                  <a:outerShdw blurRad="38100" dist="38100" dir="2700000" algn="tl">
                    <a:srgbClr val="000000">
                      <a:alpha val="43137"/>
                    </a:srgbClr>
                  </a:outerShdw>
                </a:effectLst>
                <a:latin typeface="Times New Roman" panose="02020603050405020304" pitchFamily="18" charset="0"/>
              </a:rPr>
              <a:t> і </a:t>
            </a:r>
            <a:r>
              <a:rPr lang="ru-RU" sz="3600" b="1" i="1" dirty="0" err="1">
                <a:solidFill>
                  <a:schemeClr val="tx1"/>
                </a:solidFill>
                <a:effectLst>
                  <a:outerShdw blurRad="38100" dist="38100" dir="2700000" algn="tl">
                    <a:srgbClr val="000000">
                      <a:alpha val="43137"/>
                    </a:srgbClr>
                  </a:outerShdw>
                </a:effectLst>
                <a:latin typeface="Times New Roman" panose="02020603050405020304" pitchFamily="18" charset="0"/>
              </a:rPr>
              <a:t>функцій</a:t>
            </a:r>
            <a:r>
              <a:rPr lang="ru-RU" sz="3600" b="1" i="1" dirty="0">
                <a:solidFill>
                  <a:schemeClr val="tx1"/>
                </a:solidFill>
                <a:effectLst>
                  <a:outerShdw blurRad="38100" dist="38100" dir="2700000" algn="tl">
                    <a:srgbClr val="000000">
                      <a:alpha val="43137"/>
                    </a:srgbClr>
                  </a:outerShdw>
                </a:effectLst>
                <a:latin typeface="Times New Roman" panose="02020603050405020304" pitchFamily="18" charset="0"/>
              </a:rPr>
              <a:t>, </a:t>
            </a:r>
            <a:r>
              <a:rPr lang="ru-RU" sz="3600" b="1" i="1" dirty="0" err="1">
                <a:solidFill>
                  <a:schemeClr val="tx1"/>
                </a:solidFill>
                <a:effectLst>
                  <a:outerShdw blurRad="38100" dist="38100" dir="2700000" algn="tl">
                    <a:srgbClr val="000000">
                      <a:alpha val="43137"/>
                    </a:srgbClr>
                  </a:outerShdw>
                </a:effectLst>
                <a:latin typeface="Times New Roman" panose="02020603050405020304" pitchFamily="18" charset="0"/>
              </a:rPr>
              <a:t>які</a:t>
            </a:r>
            <a:r>
              <a:rPr lang="ru-RU" sz="3600" b="1" i="1" dirty="0">
                <a:solidFill>
                  <a:schemeClr val="tx1"/>
                </a:solidFill>
                <a:effectLst>
                  <a:outerShdw blurRad="38100" dist="38100" dir="2700000" algn="tl">
                    <a:srgbClr val="000000">
                      <a:alpha val="43137"/>
                    </a:srgbClr>
                  </a:outerShdw>
                </a:effectLst>
                <a:latin typeface="Times New Roman" panose="02020603050405020304" pitchFamily="18" charset="0"/>
              </a:rPr>
              <a:t> </a:t>
            </a:r>
            <a:r>
              <a:rPr lang="ru-RU" sz="3600" b="1" i="1" dirty="0" err="1">
                <a:solidFill>
                  <a:schemeClr val="tx1"/>
                </a:solidFill>
                <a:effectLst>
                  <a:outerShdw blurRad="38100" dist="38100" dir="2700000" algn="tl">
                    <a:srgbClr val="000000">
                      <a:alpha val="43137"/>
                    </a:srgbClr>
                  </a:outerShdw>
                </a:effectLst>
                <a:latin typeface="Times New Roman" panose="02020603050405020304" pitchFamily="18" charset="0"/>
              </a:rPr>
              <a:t>здійснюються</a:t>
            </a:r>
            <a:r>
              <a:rPr lang="ru-RU" sz="3600" b="1" i="1" dirty="0">
                <a:solidFill>
                  <a:schemeClr val="tx1"/>
                </a:solidFill>
                <a:effectLst>
                  <a:outerShdw blurRad="38100" dist="38100" dir="2700000" algn="tl">
                    <a:srgbClr val="000000">
                      <a:alpha val="43137"/>
                    </a:srgbClr>
                  </a:outerShdw>
                </a:effectLst>
                <a:latin typeface="Times New Roman" panose="02020603050405020304" pitchFamily="18" charset="0"/>
              </a:rPr>
              <a:t> </a:t>
            </a:r>
            <a:r>
              <a:rPr lang="ru-RU" sz="3600" b="1" i="1" dirty="0" err="1">
                <a:solidFill>
                  <a:schemeClr val="tx1"/>
                </a:solidFill>
                <a:effectLst>
                  <a:outerShdw blurRad="38100" dist="38100" dir="2700000" algn="tl">
                    <a:srgbClr val="000000">
                      <a:alpha val="43137"/>
                    </a:srgbClr>
                  </a:outerShdw>
                </a:effectLst>
                <a:latin typeface="Times New Roman" panose="02020603050405020304" pitchFamily="18" charset="0"/>
              </a:rPr>
              <a:t>відповідно</a:t>
            </a:r>
            <a:r>
              <a:rPr lang="ru-RU" sz="3600" b="1" i="1" dirty="0">
                <a:solidFill>
                  <a:schemeClr val="tx1"/>
                </a:solidFill>
                <a:effectLst>
                  <a:outerShdw blurRad="38100" dist="38100" dir="2700000" algn="tl">
                    <a:srgbClr val="000000">
                      <a:alpha val="43137"/>
                    </a:srgbClr>
                  </a:outerShdw>
                </a:effectLst>
                <a:latin typeface="Times New Roman" panose="02020603050405020304" pitchFamily="18" charset="0"/>
              </a:rPr>
              <a:t> органами </a:t>
            </a:r>
            <a:r>
              <a:rPr lang="ru-RU" sz="3600" b="1" i="1" dirty="0" err="1">
                <a:solidFill>
                  <a:schemeClr val="tx1"/>
                </a:solidFill>
                <a:effectLst>
                  <a:outerShdw blurRad="38100" dist="38100" dir="2700000" algn="tl">
                    <a:srgbClr val="000000">
                      <a:alpha val="43137"/>
                    </a:srgbClr>
                  </a:outerShdw>
                </a:effectLst>
                <a:latin typeface="Times New Roman" panose="02020603050405020304" pitchFamily="18" charset="0"/>
              </a:rPr>
              <a:t>державної</a:t>
            </a:r>
            <a:r>
              <a:rPr lang="ru-RU" sz="3600" b="1" i="1" dirty="0">
                <a:solidFill>
                  <a:schemeClr val="tx1"/>
                </a:solidFill>
                <a:effectLst>
                  <a:outerShdw blurRad="38100" dist="38100" dir="2700000" algn="tl">
                    <a:srgbClr val="000000">
                      <a:alpha val="43137"/>
                    </a:srgbClr>
                  </a:outerShdw>
                </a:effectLst>
                <a:latin typeface="Times New Roman" panose="02020603050405020304" pitchFamily="18" charset="0"/>
              </a:rPr>
              <a:t> </a:t>
            </a:r>
            <a:r>
              <a:rPr lang="ru-RU" sz="3600" b="1" i="1" dirty="0" err="1">
                <a:solidFill>
                  <a:schemeClr val="tx1"/>
                </a:solidFill>
                <a:effectLst>
                  <a:outerShdw blurRad="38100" dist="38100" dir="2700000" algn="tl">
                    <a:srgbClr val="000000">
                      <a:alpha val="43137"/>
                    </a:srgbClr>
                  </a:outerShdw>
                </a:effectLst>
                <a:latin typeface="Times New Roman" panose="02020603050405020304" pitchFamily="18" charset="0"/>
              </a:rPr>
              <a:t>влади</a:t>
            </a:r>
            <a:r>
              <a:rPr lang="ru-RU" sz="3600" b="1" i="1" dirty="0">
                <a:solidFill>
                  <a:schemeClr val="tx1"/>
                </a:solidFill>
                <a:effectLst>
                  <a:outerShdw blurRad="38100" dist="38100" dir="2700000" algn="tl">
                    <a:srgbClr val="000000">
                      <a:alpha val="43137"/>
                    </a:srgbClr>
                  </a:outerShdw>
                </a:effectLst>
                <a:latin typeface="Times New Roman" panose="02020603050405020304" pitchFamily="18" charset="0"/>
              </a:rPr>
              <a:t>, органами </a:t>
            </a:r>
            <a:r>
              <a:rPr lang="ru-RU" sz="3600" b="1" i="1" dirty="0" err="1">
                <a:solidFill>
                  <a:schemeClr val="tx1"/>
                </a:solidFill>
                <a:effectLst>
                  <a:outerShdw blurRad="38100" dist="38100" dir="2700000" algn="tl">
                    <a:srgbClr val="000000">
                      <a:alpha val="43137"/>
                    </a:srgbClr>
                  </a:outerShdw>
                </a:effectLst>
                <a:latin typeface="Times New Roman" panose="02020603050405020304" pitchFamily="18" charset="0"/>
              </a:rPr>
              <a:t>влади</a:t>
            </a:r>
            <a:r>
              <a:rPr lang="ru-RU" sz="3600" b="1" i="1" dirty="0">
                <a:solidFill>
                  <a:schemeClr val="tx1"/>
                </a:solidFill>
                <a:effectLst>
                  <a:outerShdw blurRad="38100" dist="38100" dir="2700000" algn="tl">
                    <a:srgbClr val="000000">
                      <a:alpha val="43137"/>
                    </a:srgbClr>
                  </a:outerShdw>
                </a:effectLst>
                <a:latin typeface="Times New Roman" panose="02020603050405020304" pitchFamily="18" charset="0"/>
              </a:rPr>
              <a:t> </a:t>
            </a:r>
            <a:r>
              <a:rPr lang="ru-RU" sz="3600" b="1" i="1" dirty="0" err="1">
                <a:solidFill>
                  <a:schemeClr val="tx1"/>
                </a:solidFill>
                <a:effectLst>
                  <a:outerShdw blurRad="38100" dist="38100" dir="2700000" algn="tl">
                    <a:srgbClr val="000000">
                      <a:alpha val="43137"/>
                    </a:srgbClr>
                  </a:outerShdw>
                </a:effectLst>
                <a:latin typeface="Times New Roman" panose="02020603050405020304" pitchFamily="18" charset="0"/>
              </a:rPr>
              <a:t>Автономної</a:t>
            </a:r>
            <a:r>
              <a:rPr lang="ru-RU" sz="3600" b="1" i="1" dirty="0">
                <a:solidFill>
                  <a:schemeClr val="tx1"/>
                </a:solidFill>
                <a:effectLst>
                  <a:outerShdw blurRad="38100" dist="38100" dir="2700000" algn="tl">
                    <a:srgbClr val="000000">
                      <a:alpha val="43137"/>
                    </a:srgbClr>
                  </a:outerShdw>
                </a:effectLst>
                <a:latin typeface="Times New Roman" panose="02020603050405020304" pitchFamily="18" charset="0"/>
              </a:rPr>
              <a:t> </a:t>
            </a:r>
            <a:r>
              <a:rPr lang="ru-RU" sz="3600" b="1" i="1" dirty="0" err="1">
                <a:solidFill>
                  <a:schemeClr val="tx1"/>
                </a:solidFill>
                <a:effectLst>
                  <a:outerShdw blurRad="38100" dist="38100" dir="2700000" algn="tl">
                    <a:srgbClr val="000000">
                      <a:alpha val="43137"/>
                    </a:srgbClr>
                  </a:outerShdw>
                </a:effectLst>
                <a:latin typeface="Times New Roman" panose="02020603050405020304" pitchFamily="18" charset="0"/>
              </a:rPr>
              <a:t>Республіки</a:t>
            </a:r>
            <a:r>
              <a:rPr lang="ru-RU" sz="3600" b="1" i="1" dirty="0">
                <a:solidFill>
                  <a:schemeClr val="tx1"/>
                </a:solidFill>
                <a:effectLst>
                  <a:outerShdw blurRad="38100" dist="38100" dir="2700000" algn="tl">
                    <a:srgbClr val="000000">
                      <a:alpha val="43137"/>
                    </a:srgbClr>
                  </a:outerShdw>
                </a:effectLst>
                <a:latin typeface="Times New Roman" panose="02020603050405020304" pitchFamily="18" charset="0"/>
              </a:rPr>
              <a:t> </a:t>
            </a:r>
            <a:r>
              <a:rPr lang="ru-RU" sz="3600" b="1" i="1" dirty="0" err="1">
                <a:solidFill>
                  <a:schemeClr val="tx1"/>
                </a:solidFill>
                <a:effectLst>
                  <a:outerShdw blurRad="38100" dist="38100" dir="2700000" algn="tl">
                    <a:srgbClr val="000000">
                      <a:alpha val="43137"/>
                    </a:srgbClr>
                  </a:outerShdw>
                </a:effectLst>
                <a:latin typeface="Times New Roman" panose="02020603050405020304" pitchFamily="18" charset="0"/>
              </a:rPr>
              <a:t>Крим</a:t>
            </a:r>
            <a:r>
              <a:rPr lang="ru-RU" sz="3600" b="1" i="1" dirty="0">
                <a:solidFill>
                  <a:schemeClr val="tx1"/>
                </a:solidFill>
                <a:effectLst>
                  <a:outerShdw blurRad="38100" dist="38100" dir="2700000" algn="tl">
                    <a:srgbClr val="000000">
                      <a:alpha val="43137"/>
                    </a:srgbClr>
                  </a:outerShdw>
                </a:effectLst>
                <a:latin typeface="Times New Roman" panose="02020603050405020304" pitchFamily="18" charset="0"/>
              </a:rPr>
              <a:t>, органами </a:t>
            </a:r>
            <a:r>
              <a:rPr lang="ru-RU" sz="3600" b="1" i="1" dirty="0" err="1">
                <a:solidFill>
                  <a:schemeClr val="tx1"/>
                </a:solidFill>
                <a:effectLst>
                  <a:outerShdw blurRad="38100" dist="38100" dir="2700000" algn="tl">
                    <a:srgbClr val="000000">
                      <a:alpha val="43137"/>
                    </a:srgbClr>
                  </a:outerShdw>
                </a:effectLst>
                <a:latin typeface="Times New Roman" panose="02020603050405020304" pitchFamily="18" charset="0"/>
              </a:rPr>
              <a:t>місцевого</a:t>
            </a:r>
            <a:r>
              <a:rPr lang="ru-RU" sz="3600" b="1" i="1" dirty="0">
                <a:solidFill>
                  <a:schemeClr val="tx1"/>
                </a:solidFill>
                <a:effectLst>
                  <a:outerShdw blurRad="38100" dist="38100" dir="2700000" algn="tl">
                    <a:srgbClr val="000000">
                      <a:alpha val="43137"/>
                    </a:srgbClr>
                  </a:outerShdw>
                </a:effectLst>
                <a:latin typeface="Times New Roman" panose="02020603050405020304" pitchFamily="18" charset="0"/>
              </a:rPr>
              <a:t> </a:t>
            </a:r>
            <a:r>
              <a:rPr lang="ru-RU" sz="3600" b="1" i="1" dirty="0" err="1">
                <a:solidFill>
                  <a:schemeClr val="tx1"/>
                </a:solidFill>
                <a:effectLst>
                  <a:outerShdw blurRad="38100" dist="38100" dir="2700000" algn="tl">
                    <a:srgbClr val="000000">
                      <a:alpha val="43137"/>
                    </a:srgbClr>
                  </a:outerShdw>
                </a:effectLst>
                <a:latin typeface="Times New Roman" panose="02020603050405020304" pitchFamily="18" charset="0"/>
              </a:rPr>
              <a:t>самоврядування</a:t>
            </a:r>
            <a:r>
              <a:rPr lang="ru-RU" sz="3600" b="1" i="1" dirty="0">
                <a:solidFill>
                  <a:schemeClr val="tx1"/>
                </a:solidFill>
                <a:effectLst>
                  <a:outerShdw blurRad="38100" dist="38100" dir="2700000" algn="tl">
                    <a:srgbClr val="000000">
                      <a:alpha val="43137"/>
                    </a:srgbClr>
                  </a:outerShdw>
                </a:effectLst>
                <a:latin typeface="Times New Roman" panose="02020603050405020304" pitchFamily="18" charset="0"/>
              </a:rPr>
              <a:t> </a:t>
            </a:r>
            <a:r>
              <a:rPr lang="ru-RU" sz="3600" b="1" i="1" dirty="0" err="1">
                <a:solidFill>
                  <a:schemeClr val="tx1"/>
                </a:solidFill>
                <a:effectLst>
                  <a:outerShdw blurRad="38100" dist="38100" dir="2700000" algn="tl">
                    <a:srgbClr val="000000">
                      <a:alpha val="43137"/>
                    </a:srgbClr>
                  </a:outerShdw>
                </a:effectLst>
                <a:latin typeface="Times New Roman" panose="02020603050405020304" pitchFamily="18" charset="0"/>
              </a:rPr>
              <a:t>протягом</a:t>
            </a:r>
            <a:r>
              <a:rPr lang="ru-RU" sz="3600" b="1" i="1" dirty="0">
                <a:solidFill>
                  <a:schemeClr val="tx1"/>
                </a:solidFill>
                <a:effectLst>
                  <a:outerShdw blurRad="38100" dist="38100" dir="2700000" algn="tl">
                    <a:srgbClr val="000000">
                      <a:alpha val="43137"/>
                    </a:srgbClr>
                  </a:outerShdw>
                </a:effectLst>
                <a:latin typeface="Times New Roman" panose="02020603050405020304" pitchFamily="18" charset="0"/>
              </a:rPr>
              <a:t> бюджетного </a:t>
            </a:r>
            <a:r>
              <a:rPr lang="ru-RU" sz="3600" b="1" i="1" dirty="0" err="1" smtClean="0">
                <a:solidFill>
                  <a:schemeClr val="tx1"/>
                </a:solidFill>
                <a:effectLst>
                  <a:outerShdw blurRad="38100" dist="38100" dir="2700000" algn="tl">
                    <a:srgbClr val="000000">
                      <a:alpha val="43137"/>
                    </a:srgbClr>
                  </a:outerShdw>
                </a:effectLst>
                <a:latin typeface="Times New Roman" panose="02020603050405020304" pitchFamily="18" charset="0"/>
              </a:rPr>
              <a:t>періоду</a:t>
            </a:r>
            <a:r>
              <a:rPr lang="ru-RU" sz="3600" b="1" i="1" dirty="0" smtClean="0">
                <a:solidFill>
                  <a:schemeClr val="tx1"/>
                </a:solidFill>
                <a:effectLst>
                  <a:outerShdw blurRad="38100" dist="38100" dir="2700000" algn="tl">
                    <a:srgbClr val="000000">
                      <a:alpha val="43137"/>
                    </a:srgbClr>
                  </a:outerShdw>
                </a:effectLst>
                <a:latin typeface="Times New Roman" panose="02020603050405020304" pitchFamily="18" charset="0"/>
              </a:rPr>
              <a:t/>
            </a:r>
            <a:br>
              <a:rPr lang="ru-RU" sz="3600" b="1" i="1" dirty="0" smtClean="0">
                <a:solidFill>
                  <a:schemeClr val="tx1"/>
                </a:solidFill>
                <a:effectLst>
                  <a:outerShdw blurRad="38100" dist="38100" dir="2700000" algn="tl">
                    <a:srgbClr val="000000">
                      <a:alpha val="43137"/>
                    </a:srgbClr>
                  </a:outerShdw>
                </a:effectLst>
                <a:latin typeface="Times New Roman" panose="02020603050405020304" pitchFamily="18" charset="0"/>
              </a:rPr>
            </a:br>
            <a:r>
              <a:rPr lang="ru-RU" sz="3600" b="1" i="1" dirty="0">
                <a:solidFill>
                  <a:schemeClr val="tx1"/>
                </a:solidFill>
                <a:effectLst>
                  <a:outerShdw blurRad="38100" dist="38100" dir="2700000" algn="tl">
                    <a:srgbClr val="000000">
                      <a:alpha val="43137"/>
                    </a:srgbClr>
                  </a:outerShdw>
                </a:effectLst>
                <a:latin typeface="Times New Roman" panose="02020603050405020304" pitchFamily="18" charset="0"/>
              </a:rPr>
              <a:t/>
            </a:r>
            <a:br>
              <a:rPr lang="ru-RU" sz="3600" b="1" i="1" dirty="0">
                <a:solidFill>
                  <a:schemeClr val="tx1"/>
                </a:solidFill>
                <a:effectLst>
                  <a:outerShdw blurRad="38100" dist="38100" dir="2700000" algn="tl">
                    <a:srgbClr val="000000">
                      <a:alpha val="43137"/>
                    </a:srgbClr>
                  </a:outerShdw>
                </a:effectLst>
                <a:latin typeface="Times New Roman" panose="02020603050405020304" pitchFamily="18" charset="0"/>
              </a:rPr>
            </a:br>
            <a:r>
              <a:rPr lang="ru-RU" sz="3600" b="1" dirty="0" smtClean="0">
                <a:solidFill>
                  <a:schemeClr val="tx1"/>
                </a:solidFill>
                <a:latin typeface="Times New Roman" panose="02020603050405020304" pitchFamily="18" charset="0"/>
              </a:rPr>
              <a:t>			</a:t>
            </a:r>
            <a:r>
              <a:rPr lang="ru-RU" sz="3600" b="1" dirty="0">
                <a:solidFill>
                  <a:schemeClr val="tx1"/>
                </a:solidFill>
                <a:latin typeface="Times New Roman" panose="02020603050405020304" pitchFamily="18" charset="0"/>
              </a:rPr>
              <a:t> </a:t>
            </a:r>
            <a:r>
              <a:rPr lang="ru-RU" sz="3600" b="1" dirty="0" smtClean="0">
                <a:solidFill>
                  <a:schemeClr val="tx1"/>
                </a:solidFill>
                <a:latin typeface="Times New Roman" panose="02020603050405020304" pitchFamily="18" charset="0"/>
              </a:rPr>
              <a:t>                         </a:t>
            </a:r>
            <a:r>
              <a:rPr lang="ru-RU" sz="2400" b="1" dirty="0" err="1" smtClean="0">
                <a:solidFill>
                  <a:schemeClr val="tx1"/>
                </a:solidFill>
                <a:latin typeface="Times New Roman" panose="02020603050405020304" pitchFamily="18" charset="0"/>
              </a:rPr>
              <a:t>Б</a:t>
            </a:r>
            <a:r>
              <a:rPr lang="ru-RU" sz="1800" b="1" dirty="0" err="1" smtClean="0">
                <a:solidFill>
                  <a:schemeClr val="tx1"/>
                </a:solidFill>
                <a:latin typeface="Times New Roman" panose="02020603050405020304" pitchFamily="18" charset="0"/>
              </a:rPr>
              <a:t>юджетний</a:t>
            </a:r>
            <a:r>
              <a:rPr lang="ru-RU" sz="1800" b="1" dirty="0" smtClean="0">
                <a:solidFill>
                  <a:schemeClr val="tx1"/>
                </a:solidFill>
                <a:latin typeface="Times New Roman" panose="02020603050405020304" pitchFamily="18" charset="0"/>
              </a:rPr>
              <a:t> </a:t>
            </a:r>
            <a:r>
              <a:rPr lang="ru-RU" sz="2400" b="1" dirty="0" smtClean="0">
                <a:solidFill>
                  <a:schemeClr val="tx1"/>
                </a:solidFill>
                <a:latin typeface="Times New Roman" panose="02020603050405020304" pitchFamily="18" charset="0"/>
              </a:rPr>
              <a:t>К</a:t>
            </a:r>
            <a:r>
              <a:rPr lang="ru-RU" sz="1800" b="1" dirty="0" smtClean="0">
                <a:solidFill>
                  <a:schemeClr val="tx1"/>
                </a:solidFill>
                <a:latin typeface="Times New Roman" panose="02020603050405020304" pitchFamily="18" charset="0"/>
              </a:rPr>
              <a:t>одекс </a:t>
            </a:r>
            <a:r>
              <a:rPr lang="ru-RU" sz="2400" b="1" dirty="0" err="1" smtClean="0">
                <a:solidFill>
                  <a:schemeClr val="tx1"/>
                </a:solidFill>
                <a:latin typeface="Times New Roman" panose="02020603050405020304" pitchFamily="18" charset="0"/>
              </a:rPr>
              <a:t>У</a:t>
            </a:r>
            <a:r>
              <a:rPr lang="ru-RU" sz="1800" b="1" dirty="0" err="1" smtClean="0">
                <a:solidFill>
                  <a:schemeClr val="tx1"/>
                </a:solidFill>
                <a:latin typeface="Times New Roman" panose="02020603050405020304" pitchFamily="18" charset="0"/>
              </a:rPr>
              <a:t>краіни</a:t>
            </a:r>
            <a:endParaRPr lang="ru-RU" sz="3600" b="1" dirty="0">
              <a:solidFill>
                <a:schemeClr val="tx1"/>
              </a:solidFill>
            </a:endParaRPr>
          </a:p>
        </p:txBody>
      </p:sp>
    </p:spTree>
    <p:custDataLst>
      <p:tags r:id="rId1"/>
    </p:custDataLst>
    <p:extLst>
      <p:ext uri="{BB962C8B-B14F-4D97-AF65-F5344CB8AC3E}">
        <p14:creationId xmlns:p14="http://schemas.microsoft.com/office/powerpoint/2010/main" val="4180350045"/>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3" name="coin.wav"/>
          </p:stSnd>
        </p:sndAc>
      </p:transition>
    </mc:Choice>
    <mc:Fallback xmlns="">
      <p:transition spd="slow">
        <p:checker/>
        <p:sndAc>
          <p:stSnd>
            <p:snd r:embed="rId5" name="coi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5122"/>
                                        </p:tgtEl>
                                        <p:attrNameLst>
                                          <p:attrName>style.color</p:attrName>
                                        </p:attrNameLst>
                                      </p:cBhvr>
                                      <p:by>
                                        <p:hsl h="7200000" s="0" l="0"/>
                                      </p:by>
                                    </p:animClr>
                                    <p:animClr clrSpc="hsl" dir="cw">
                                      <p:cBhvr>
                                        <p:cTn id="7" dur="500" fill="hold"/>
                                        <p:tgtEl>
                                          <p:spTgt spid="5122"/>
                                        </p:tgtEl>
                                        <p:attrNameLst>
                                          <p:attrName>fillcolor</p:attrName>
                                        </p:attrNameLst>
                                      </p:cBhvr>
                                      <p:by>
                                        <p:hsl h="7200000" s="0" l="0"/>
                                      </p:by>
                                    </p:animClr>
                                    <p:animClr clrSpc="hsl" dir="cw">
                                      <p:cBhvr>
                                        <p:cTn id="8" dur="500" fill="hold"/>
                                        <p:tgtEl>
                                          <p:spTgt spid="5122"/>
                                        </p:tgtEl>
                                        <p:attrNameLst>
                                          <p:attrName>stroke.color</p:attrName>
                                        </p:attrNameLst>
                                      </p:cBhvr>
                                      <p:by>
                                        <p:hsl h="7200000" s="0" l="0"/>
                                      </p:by>
                                    </p:animClr>
                                    <p:set>
                                      <p:cBhvr>
                                        <p:cTn id="9" dur="500" fill="hold"/>
                                        <p:tgtEl>
                                          <p:spTgt spid="51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3600" dirty="0">
                <a:solidFill>
                  <a:schemeClr val="tx1"/>
                </a:solidFill>
              </a:rPr>
              <a:t>В основу розрахунків доходів загального фонду районного бюджету на 2019 рік покладено </a:t>
            </a:r>
            <a:endParaRPr lang="ru-RU" sz="3600" dirty="0">
              <a:solidFill>
                <a:schemeClr val="tx1"/>
              </a:solidFill>
            </a:endParaRPr>
          </a:p>
        </p:txBody>
      </p:sp>
      <p:sp>
        <p:nvSpPr>
          <p:cNvPr id="3" name="Текст 2"/>
          <p:cNvSpPr>
            <a:spLocks noGrp="1"/>
          </p:cNvSpPr>
          <p:nvPr>
            <p:ph type="body" idx="1"/>
          </p:nvPr>
        </p:nvSpPr>
        <p:spPr/>
        <p:txBody>
          <a:bodyPr/>
          <a:lstStyle/>
          <a:p>
            <a:r>
              <a:rPr lang="uk-UA" dirty="0" smtClean="0"/>
              <a:t>Бюджетний Кодекс </a:t>
            </a:r>
            <a:r>
              <a:rPr lang="uk-UA" dirty="0" err="1" smtClean="0"/>
              <a:t>україни</a:t>
            </a:r>
            <a:endParaRPr lang="ru-RU" dirty="0"/>
          </a:p>
        </p:txBody>
      </p:sp>
      <p:sp>
        <p:nvSpPr>
          <p:cNvPr id="12" name="Текст 11"/>
          <p:cNvSpPr>
            <a:spLocks noGrp="1"/>
          </p:cNvSpPr>
          <p:nvPr>
            <p:ph type="body" sz="half" idx="15"/>
          </p:nvPr>
        </p:nvSpPr>
        <p:spPr/>
        <p:txBody>
          <a:bodyPr/>
          <a:lstStyle/>
          <a:p>
            <a:endParaRPr lang="ru-RU"/>
          </a:p>
        </p:txBody>
      </p:sp>
      <p:sp>
        <p:nvSpPr>
          <p:cNvPr id="5" name="Текст 4"/>
          <p:cNvSpPr>
            <a:spLocks noGrp="1"/>
          </p:cNvSpPr>
          <p:nvPr>
            <p:ph type="body" sz="quarter" idx="3"/>
          </p:nvPr>
        </p:nvSpPr>
        <p:spPr/>
        <p:txBody>
          <a:bodyPr/>
          <a:lstStyle/>
          <a:p>
            <a:r>
              <a:rPr lang="uk-UA" dirty="0" smtClean="0"/>
              <a:t>Податковий кодекс України</a:t>
            </a:r>
            <a:endParaRPr lang="ru-RU" dirty="0"/>
          </a:p>
        </p:txBody>
      </p:sp>
      <p:sp>
        <p:nvSpPr>
          <p:cNvPr id="13" name="Текст 12"/>
          <p:cNvSpPr>
            <a:spLocks noGrp="1"/>
          </p:cNvSpPr>
          <p:nvPr>
            <p:ph type="body" sz="half" idx="16"/>
          </p:nvPr>
        </p:nvSpPr>
        <p:spPr/>
        <p:txBody>
          <a:bodyPr/>
          <a:lstStyle/>
          <a:p>
            <a:endParaRPr lang="ru-RU" dirty="0"/>
          </a:p>
        </p:txBody>
      </p:sp>
      <p:sp>
        <p:nvSpPr>
          <p:cNvPr id="7" name="Текст 6"/>
          <p:cNvSpPr>
            <a:spLocks noGrp="1"/>
          </p:cNvSpPr>
          <p:nvPr>
            <p:ph type="body" sz="quarter" idx="13"/>
          </p:nvPr>
        </p:nvSpPr>
        <p:spPr/>
        <p:txBody>
          <a:bodyPr/>
          <a:lstStyle/>
          <a:p>
            <a:r>
              <a:rPr lang="uk-UA" sz="1800" dirty="0"/>
              <a:t>проекту Закону України «Про Державний бюджет України на 2019 рік»</a:t>
            </a:r>
            <a:endParaRPr lang="ru-RU" sz="1800" dirty="0"/>
          </a:p>
        </p:txBody>
      </p:sp>
      <p:sp>
        <p:nvSpPr>
          <p:cNvPr id="14" name="Текст 13"/>
          <p:cNvSpPr>
            <a:spLocks noGrp="1"/>
          </p:cNvSpPr>
          <p:nvPr>
            <p:ph type="body" sz="half" idx="17"/>
          </p:nvPr>
        </p:nvSpPr>
        <p:spPr/>
        <p:txBody>
          <a:bodyPr/>
          <a:lstStyle/>
          <a:p>
            <a:endParaRPr lang="ru-RU" dirty="0"/>
          </a:p>
        </p:txBody>
      </p:sp>
      <p:pic>
        <p:nvPicPr>
          <p:cNvPr id="1026" name="Picture 2" descr="ÐÐ°ÑÑÐ¸Ð½ÐºÐ¸ Ð¿Ð¾ Ð·Ð°Ð¿ÑÐ¾ÑÑ Ð±ÑÐ´Ð¶ÐµÑÐ½Ð¸Ð¹ ÐºÐ¾Ð´ÐµÐº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817" y="2639657"/>
            <a:ext cx="2454409" cy="36875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ÐÐ°ÑÑÐ¸Ð½ÐºÐ¸ Ð¿Ð¾ Ð·Ð°Ð¿ÑÐ¾ÑÑ Ð¿Ð¾Ð´Ð°ÑÐºÐ¾Ð²Ð¸Ð¹ ÐºÐ¾Ð´ÐµÐºÑ ÑÐºÑÐ°ÑÐ½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7747" y="2639657"/>
            <a:ext cx="2614927" cy="36875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ÐÐ°ÑÑÐ¸Ð½ÐºÐ¸ Ð¿Ð¾ Ð·Ð°Ð¿ÑÐ¾ÑÑ Ð·Ð°ÐºÐ¾Ð½ ÑÐºÑÐ°ÑÐ½Ð¸ Ð¿ÑÐ¾ Ð´ÐµÑÐ¶Ð°Ð²Ð½Ð¸Ð¹ Ð±ÑÐ´Ð¶ÐµÑ Ð½Ð° 2019 ÑÑÐº"/>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1919" y="2639657"/>
            <a:ext cx="2616207" cy="36875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13594001"/>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3" name="coin.wav"/>
          </p:stSnd>
        </p:sndAc>
      </p:transition>
    </mc:Choice>
    <mc:Fallback xmlns="">
      <p:transition spd="slow">
        <p:fade/>
        <p:sndAc>
          <p:stSnd>
            <p:snd r:embed="rId7" name="coi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 calcmode="lin" valueType="num">
                                      <p:cBhvr additive="base">
                                        <p:cTn id="18" dur="500" fill="hold"/>
                                        <p:tgtEl>
                                          <p:spTgt spid="1028"/>
                                        </p:tgtEl>
                                        <p:attrNameLst>
                                          <p:attrName>ppt_x</p:attrName>
                                        </p:attrNameLst>
                                      </p:cBhvr>
                                      <p:tavLst>
                                        <p:tav tm="0">
                                          <p:val>
                                            <p:strVal val="#ppt_x"/>
                                          </p:val>
                                        </p:tav>
                                        <p:tav tm="100000">
                                          <p:val>
                                            <p:strVal val="#ppt_x"/>
                                          </p:val>
                                        </p:tav>
                                      </p:tavLst>
                                    </p:anim>
                                    <p:anim calcmode="lin" valueType="num">
                                      <p:cBhvr additive="base">
                                        <p:cTn id="1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 calcmode="lin" valueType="num">
                                      <p:cBhvr additive="base">
                                        <p:cTn id="24" dur="500" fill="hold"/>
                                        <p:tgtEl>
                                          <p:spTgt spid="1030"/>
                                        </p:tgtEl>
                                        <p:attrNameLst>
                                          <p:attrName>ppt_x</p:attrName>
                                        </p:attrNameLst>
                                      </p:cBhvr>
                                      <p:tavLst>
                                        <p:tav tm="0">
                                          <p:val>
                                            <p:strVal val="#ppt_x"/>
                                          </p:val>
                                        </p:tav>
                                        <p:tav tm="100000">
                                          <p:val>
                                            <p:strVal val="#ppt_x"/>
                                          </p:val>
                                        </p:tav>
                                      </p:tavLst>
                                    </p:anim>
                                    <p:anim calcmode="lin" valueType="num">
                                      <p:cBhvr additive="base">
                                        <p:cTn id="25"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714500"/>
            <a:ext cx="18288000" cy="1028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Текст 2"/>
          <p:cNvSpPr>
            <a:spLocks noGrp="1"/>
          </p:cNvSpPr>
          <p:nvPr>
            <p:ph type="body" idx="1"/>
          </p:nvPr>
        </p:nvSpPr>
        <p:spPr>
          <a:xfrm>
            <a:off x="661695" y="816430"/>
            <a:ext cx="3310128" cy="3967842"/>
          </a:xfrm>
        </p:spPr>
        <p:txBody>
          <a:bodyPr/>
          <a:lstStyle/>
          <a:p>
            <a:r>
              <a:rPr lang="uk-UA" sz="2800" dirty="0" smtClean="0">
                <a:solidFill>
                  <a:schemeClr val="tx1"/>
                </a:solidFill>
              </a:rPr>
              <a:t>розпорядження </a:t>
            </a:r>
            <a:r>
              <a:rPr lang="uk-UA" sz="2800" dirty="0">
                <a:solidFill>
                  <a:schemeClr val="tx1"/>
                </a:solidFill>
              </a:rPr>
              <a:t>Кабінету Міністрів України від 18.04.2018 № </a:t>
            </a:r>
            <a:r>
              <a:rPr lang="uk-UA" sz="2800" dirty="0" smtClean="0">
                <a:solidFill>
                  <a:schemeClr val="tx1"/>
                </a:solidFill>
              </a:rPr>
              <a:t>315-р «проект </a:t>
            </a:r>
            <a:r>
              <a:rPr lang="uk-UA" sz="2800" dirty="0">
                <a:solidFill>
                  <a:schemeClr val="tx1"/>
                </a:solidFill>
              </a:rPr>
              <a:t>Основних напрямів бюджетної політики на 2019–2021 </a:t>
            </a:r>
            <a:r>
              <a:rPr lang="uk-UA" sz="2800" dirty="0" smtClean="0">
                <a:solidFill>
                  <a:schemeClr val="tx1"/>
                </a:solidFill>
              </a:rPr>
              <a:t>роки»</a:t>
            </a:r>
            <a:endParaRPr lang="ru-RU" sz="2800" dirty="0">
              <a:solidFill>
                <a:schemeClr val="tx1"/>
              </a:solidFill>
            </a:endParaRPr>
          </a:p>
        </p:txBody>
      </p:sp>
      <p:sp>
        <p:nvSpPr>
          <p:cNvPr id="5" name="Текст 4"/>
          <p:cNvSpPr>
            <a:spLocks noGrp="1"/>
          </p:cNvSpPr>
          <p:nvPr>
            <p:ph type="body" sz="quarter" idx="3"/>
          </p:nvPr>
        </p:nvSpPr>
        <p:spPr>
          <a:xfrm>
            <a:off x="4347437" y="816429"/>
            <a:ext cx="3310128" cy="3967843"/>
          </a:xfrm>
        </p:spPr>
        <p:txBody>
          <a:bodyPr/>
          <a:lstStyle/>
          <a:p>
            <a:r>
              <a:rPr lang="uk-UA" sz="2800" dirty="0" smtClean="0">
                <a:solidFill>
                  <a:schemeClr val="tx1"/>
                </a:solidFill>
              </a:rPr>
              <a:t>постанова </a:t>
            </a:r>
            <a:r>
              <a:rPr lang="uk-UA" sz="2800" dirty="0">
                <a:solidFill>
                  <a:schemeClr val="tx1"/>
                </a:solidFill>
              </a:rPr>
              <a:t>Кабінету Міністрів України від 11.07.2018 № </a:t>
            </a:r>
            <a:r>
              <a:rPr lang="uk-UA" sz="2800" dirty="0" smtClean="0">
                <a:solidFill>
                  <a:schemeClr val="tx1"/>
                </a:solidFill>
              </a:rPr>
              <a:t>546 </a:t>
            </a:r>
            <a:r>
              <a:rPr lang="uk-UA" sz="2800" dirty="0">
                <a:solidFill>
                  <a:schemeClr val="tx1"/>
                </a:solidFill>
              </a:rPr>
              <a:t>«Про схвалення Прогнозу економічного та соціального розвитку України на 2019-2021 роки»</a:t>
            </a:r>
            <a:endParaRPr lang="ru-RU" sz="2800" dirty="0">
              <a:solidFill>
                <a:schemeClr val="tx1"/>
              </a:solidFill>
            </a:endParaRPr>
          </a:p>
        </p:txBody>
      </p:sp>
      <p:sp>
        <p:nvSpPr>
          <p:cNvPr id="7" name="Текст 6"/>
          <p:cNvSpPr>
            <a:spLocks noGrp="1"/>
          </p:cNvSpPr>
          <p:nvPr>
            <p:ph type="body" sz="quarter" idx="13"/>
          </p:nvPr>
        </p:nvSpPr>
        <p:spPr>
          <a:xfrm>
            <a:off x="8033179" y="816429"/>
            <a:ext cx="3310128" cy="3967842"/>
          </a:xfrm>
        </p:spPr>
        <p:txBody>
          <a:bodyPr/>
          <a:lstStyle/>
          <a:p>
            <a:r>
              <a:rPr lang="uk-UA" sz="2800" dirty="0">
                <a:solidFill>
                  <a:schemeClr val="tx1"/>
                </a:solidFill>
              </a:rPr>
              <a:t>П</a:t>
            </a:r>
            <a:r>
              <a:rPr lang="uk-UA" sz="2800" dirty="0" smtClean="0">
                <a:solidFill>
                  <a:schemeClr val="tx1"/>
                </a:solidFill>
              </a:rPr>
              <a:t>рогнозні </a:t>
            </a:r>
            <a:r>
              <a:rPr lang="uk-UA" sz="2800" dirty="0">
                <a:solidFill>
                  <a:schemeClr val="tx1"/>
                </a:solidFill>
              </a:rPr>
              <a:t>показники надходжень податків і зборів надані Броварським управлінням ГУ ДФС у Київській області</a:t>
            </a:r>
            <a:endParaRPr lang="ru-RU" sz="2800" dirty="0">
              <a:solidFill>
                <a:schemeClr val="tx1"/>
              </a:solidFill>
            </a:endParaRPr>
          </a:p>
        </p:txBody>
      </p:sp>
    </p:spTree>
    <p:custDataLst>
      <p:tags r:id="rId1"/>
    </p:custDataLst>
    <p:extLst>
      <p:ext uri="{BB962C8B-B14F-4D97-AF65-F5344CB8AC3E}">
        <p14:creationId xmlns:p14="http://schemas.microsoft.com/office/powerpoint/2010/main" val="687736757"/>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3" name="push.wav"/>
          </p:stSnd>
        </p:sndAc>
      </p:transition>
    </mc:Choice>
    <mc:Fallback xmlns="">
      <p:transition spd="slow">
        <p:blinds dir="vert"/>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sz="3100" dirty="0" smtClean="0">
                <a:solidFill>
                  <a:schemeClr val="tx1">
                    <a:lumMod val="95000"/>
                    <a:lumOff val="5000"/>
                  </a:schemeClr>
                </a:solidFill>
              </a:rPr>
              <a:t>Структура надходжень загального фонду районного бюджету без урахування міжбюджетних трансфертів</a:t>
            </a:r>
            <a:br>
              <a:rPr lang="uk-UA" sz="3100" dirty="0" smtClean="0">
                <a:solidFill>
                  <a:schemeClr val="tx1">
                    <a:lumMod val="95000"/>
                    <a:lumOff val="5000"/>
                  </a:schemeClr>
                </a:solidFill>
              </a:rPr>
            </a:br>
            <a:r>
              <a:rPr lang="uk-UA" dirty="0" smtClean="0"/>
              <a:t> </a:t>
            </a:r>
            <a:endParaRPr lang="ru-RU" dirty="0"/>
          </a:p>
        </p:txBody>
      </p:sp>
      <p:graphicFrame>
        <p:nvGraphicFramePr>
          <p:cNvPr id="5" name="Объект 4"/>
          <p:cNvGraphicFramePr>
            <a:graphicFrameLocks noGrp="1"/>
          </p:cNvGraphicFramePr>
          <p:nvPr>
            <p:ph sz="quarter" idx="13"/>
            <p:extLst>
              <p:ext uri="{D42A27DB-BD31-4B8C-83A1-F6EECF244321}">
                <p14:modId xmlns:p14="http://schemas.microsoft.com/office/powerpoint/2010/main" val="915239780"/>
              </p:ext>
            </p:extLst>
          </p:nvPr>
        </p:nvGraphicFramePr>
        <p:xfrm>
          <a:off x="479739" y="2128150"/>
          <a:ext cx="5087939" cy="3311525"/>
        </p:xfrm>
        <a:graphic>
          <a:graphicData uri="http://schemas.openxmlformats.org/drawingml/2006/chart">
            <c:chart xmlns:c="http://schemas.openxmlformats.org/drawingml/2006/chart" xmlns:r="http://schemas.openxmlformats.org/officeDocument/2006/relationships" r:id="rId4"/>
          </a:graphicData>
        </a:graphic>
      </p:graphicFrame>
      <p:sp>
        <p:nvSpPr>
          <p:cNvPr id="4" name="Объект 3"/>
          <p:cNvSpPr>
            <a:spLocks noGrp="1"/>
          </p:cNvSpPr>
          <p:nvPr>
            <p:ph sz="quarter" idx="14"/>
          </p:nvPr>
        </p:nvSpPr>
        <p:spPr/>
        <p:txBody>
          <a:bodyPr>
            <a:normAutofit fontScale="77500" lnSpcReduction="20000"/>
          </a:bodyPr>
          <a:lstStyle/>
          <a:p>
            <a:pPr marR="28575" indent="450215" algn="just">
              <a:spcBef>
                <a:spcPts val="600"/>
              </a:spcBef>
            </a:pPr>
            <a:r>
              <a:rPr lang="uk-UA" b="1" i="1" spc="-35" dirty="0">
                <a:latin typeface="Times New Roman"/>
                <a:ea typeface="Times New Roman"/>
              </a:rPr>
              <a:t>Доходи загального фонду районного </a:t>
            </a:r>
            <a:r>
              <a:rPr lang="uk-UA" b="1" i="1" spc="-15" dirty="0">
                <a:latin typeface="Times New Roman"/>
                <a:ea typeface="Times New Roman"/>
              </a:rPr>
              <a:t>бюджету </a:t>
            </a:r>
            <a:r>
              <a:rPr lang="uk-UA" dirty="0">
                <a:latin typeface="Times New Roman"/>
                <a:ea typeface="Times New Roman"/>
              </a:rPr>
              <a:t>у 2019 році </a:t>
            </a:r>
            <a:r>
              <a:rPr lang="uk-UA" dirty="0" smtClean="0">
                <a:latin typeface="Times New Roman"/>
                <a:ea typeface="Times New Roman"/>
              </a:rPr>
              <a:t>формуються </a:t>
            </a:r>
            <a:r>
              <a:rPr lang="uk-UA" dirty="0">
                <a:latin typeface="Times New Roman"/>
                <a:ea typeface="Times New Roman"/>
              </a:rPr>
              <a:t>за рахунок:</a:t>
            </a:r>
            <a:endParaRPr lang="ru-RU" sz="1800" dirty="0">
              <a:latin typeface="Times New Roman"/>
              <a:ea typeface="Times New Roman"/>
            </a:endParaRPr>
          </a:p>
          <a:p>
            <a:pPr marL="342900" lvl="0" indent="-342900" algn="just">
              <a:buFont typeface="Times New Roman"/>
              <a:buChar char="-"/>
              <a:tabLst>
                <a:tab pos="457200" algn="l"/>
              </a:tabLst>
            </a:pPr>
            <a:r>
              <a:rPr lang="uk-UA" dirty="0">
                <a:latin typeface="Times New Roman"/>
                <a:ea typeface="Times New Roman"/>
              </a:rPr>
              <a:t>податку на доходи з фізичних осіб;</a:t>
            </a:r>
            <a:endParaRPr lang="ru-RU" sz="1800" dirty="0">
              <a:latin typeface="Times New Roman"/>
              <a:ea typeface="Times New Roman"/>
            </a:endParaRPr>
          </a:p>
          <a:p>
            <a:pPr marL="342900" lvl="0" indent="-342900" algn="just">
              <a:buFont typeface="Times New Roman"/>
              <a:buChar char="-"/>
              <a:tabLst>
                <a:tab pos="457200" algn="l"/>
              </a:tabLst>
            </a:pPr>
            <a:r>
              <a:rPr lang="uk-UA" dirty="0">
                <a:latin typeface="Times New Roman"/>
                <a:ea typeface="Times New Roman"/>
              </a:rPr>
              <a:t>адміністративного збору за державну реєстрацію речових прав на нерухоме майно та їх обтяжень;</a:t>
            </a:r>
            <a:endParaRPr lang="ru-RU" sz="1800" dirty="0">
              <a:latin typeface="Times New Roman"/>
              <a:ea typeface="Times New Roman"/>
            </a:endParaRPr>
          </a:p>
          <a:p>
            <a:pPr marL="342900" lvl="0" indent="-342900" algn="just">
              <a:buFont typeface="Times New Roman"/>
              <a:buChar char="-"/>
              <a:tabLst>
                <a:tab pos="457200" algn="l"/>
              </a:tabLst>
            </a:pPr>
            <a:r>
              <a:rPr lang="uk-UA" dirty="0" smtClean="0">
                <a:latin typeface="Times New Roman"/>
                <a:ea typeface="Times New Roman"/>
              </a:rPr>
              <a:t>адміністративного збору </a:t>
            </a:r>
            <a:r>
              <a:rPr lang="uk-UA" dirty="0">
                <a:latin typeface="Times New Roman"/>
                <a:ea typeface="Times New Roman"/>
              </a:rPr>
              <a:t>за проведення державної реєстрації юридичних осіб, фізичних осіб – підприємців та громадських формувань.</a:t>
            </a:r>
            <a:endParaRPr lang="ru-RU" sz="1800" dirty="0">
              <a:latin typeface="Times New Roman"/>
              <a:ea typeface="Times New Roman"/>
            </a:endParaRPr>
          </a:p>
        </p:txBody>
      </p:sp>
    </p:spTree>
    <p:custDataLst>
      <p:tags r:id="rId1"/>
    </p:custDataLst>
    <p:extLst>
      <p:ext uri="{BB962C8B-B14F-4D97-AF65-F5344CB8AC3E}">
        <p14:creationId xmlns:p14="http://schemas.microsoft.com/office/powerpoint/2010/main" val="4233272755"/>
      </p:ext>
    </p:extLst>
  </p:cSld>
  <p:clrMapOvr>
    <a:masterClrMapping/>
  </p:clrMapOvr>
  <p:transition spd="slow">
    <p:pull/>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4">
                                            <p:txEl>
                                              <p:pRg st="0" end="0"/>
                                            </p:txEl>
                                          </p:spTgt>
                                        </p:tgtEl>
                                      </p:cBhvr>
                                    </p:animEffect>
                                    <p:animScale>
                                      <p:cBhvr>
                                        <p:cTn id="17" dur="250" autoRev="1" fill="hold"/>
                                        <p:tgtEl>
                                          <p:spTgt spid="4">
                                            <p:txEl>
                                              <p:pRg st="0" end="0"/>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4">
                                            <p:txEl>
                                              <p:pRg st="1" end="1"/>
                                            </p:txEl>
                                          </p:spTgt>
                                        </p:tgtEl>
                                      </p:cBhvr>
                                    </p:animEffect>
                                    <p:animScale>
                                      <p:cBhvr>
                                        <p:cTn id="22" dur="250" autoRev="1" fill="hold"/>
                                        <p:tgtEl>
                                          <p:spTgt spid="4">
                                            <p:txEl>
                                              <p:pRg st="1" end="1"/>
                                            </p:txEl>
                                          </p:spTgt>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4">
                                            <p:txEl>
                                              <p:pRg st="2" end="2"/>
                                            </p:txEl>
                                          </p:spTgt>
                                        </p:tgtEl>
                                      </p:cBhvr>
                                    </p:animEffect>
                                    <p:animScale>
                                      <p:cBhvr>
                                        <p:cTn id="27" dur="250" autoRev="1" fill="hold"/>
                                        <p:tgtEl>
                                          <p:spTgt spid="4">
                                            <p:txEl>
                                              <p:pRg st="2" end="2"/>
                                            </p:txEl>
                                          </p:spTgt>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4">
                                            <p:txEl>
                                              <p:pRg st="3" end="3"/>
                                            </p:txEl>
                                          </p:spTgt>
                                        </p:tgtEl>
                                      </p:cBhvr>
                                    </p:animEffect>
                                    <p:animScale>
                                      <p:cBhvr>
                                        <p:cTn id="32" dur="250" autoRev="1" fill="hold"/>
                                        <p:tgtEl>
                                          <p:spTgt spid="4">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 y="-184666"/>
            <a:ext cx="23443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4" name="Объект 2"/>
          <p:cNvGraphicFramePr>
            <a:graphicFrameLocks noChangeAspect="1"/>
          </p:cNvGraphicFramePr>
          <p:nvPr>
            <p:extLst>
              <p:ext uri="{D42A27DB-BD31-4B8C-83A1-F6EECF244321}">
                <p14:modId xmlns:p14="http://schemas.microsoft.com/office/powerpoint/2010/main" val="1720572084"/>
              </p:ext>
            </p:extLst>
          </p:nvPr>
        </p:nvGraphicFramePr>
        <p:xfrm>
          <a:off x="2" y="0"/>
          <a:ext cx="12191998"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7" name="Стрелка вправо 6"/>
          <p:cNvSpPr/>
          <p:nvPr/>
        </p:nvSpPr>
        <p:spPr>
          <a:xfrm rot="20021175">
            <a:off x="3785337" y="3013303"/>
            <a:ext cx="831273" cy="58799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uk-UA" dirty="0" smtClean="0"/>
              <a:t>134,3</a:t>
            </a:r>
            <a:endParaRPr lang="ru-RU" dirty="0"/>
          </a:p>
        </p:txBody>
      </p:sp>
      <p:sp>
        <p:nvSpPr>
          <p:cNvPr id="8" name="Стрелка вправо 7"/>
          <p:cNvSpPr/>
          <p:nvPr/>
        </p:nvSpPr>
        <p:spPr>
          <a:xfrm rot="20132371">
            <a:off x="5077046" y="2579845"/>
            <a:ext cx="978409"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uk-UA" dirty="0" smtClean="0"/>
              <a:t>136,3</a:t>
            </a:r>
            <a:endParaRPr lang="ru-RU" dirty="0"/>
          </a:p>
        </p:txBody>
      </p:sp>
      <p:sp>
        <p:nvSpPr>
          <p:cNvPr id="9" name="Стрелка вправо 8"/>
          <p:cNvSpPr/>
          <p:nvPr/>
        </p:nvSpPr>
        <p:spPr>
          <a:xfrm rot="19694222">
            <a:off x="6182481" y="2368126"/>
            <a:ext cx="1194939" cy="60819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uk-UA" dirty="0" smtClean="0"/>
              <a:t>159,</a:t>
            </a:r>
            <a:r>
              <a:rPr lang="uk-UA" dirty="0"/>
              <a:t>3</a:t>
            </a:r>
            <a:endParaRPr lang="uk-UA" dirty="0" smtClean="0"/>
          </a:p>
        </p:txBody>
      </p:sp>
      <p:sp>
        <p:nvSpPr>
          <p:cNvPr id="11" name="Стрелка вправо 10"/>
          <p:cNvSpPr/>
          <p:nvPr/>
        </p:nvSpPr>
        <p:spPr>
          <a:xfrm rot="20253286">
            <a:off x="7842756" y="1809627"/>
            <a:ext cx="859433" cy="57906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uk-UA" dirty="0" smtClean="0"/>
              <a:t>111,8</a:t>
            </a:r>
            <a:endParaRPr lang="ru-RU" dirty="0"/>
          </a:p>
        </p:txBody>
      </p:sp>
    </p:spTree>
    <p:custDataLst>
      <p:tags r:id="rId1"/>
    </p:custDataLst>
    <p:extLst>
      <p:ext uri="{BB962C8B-B14F-4D97-AF65-F5344CB8AC3E}">
        <p14:creationId xmlns:p14="http://schemas.microsoft.com/office/powerpoint/2010/main" val="731512137"/>
      </p:ext>
    </p:extLst>
  </p:cSld>
  <p:clrMapOvr>
    <a:masterClrMapping/>
  </p:clrMapOvr>
  <p:transition spd="slow">
    <p:wheel spokes="1"/>
    <p:sndAc>
      <p:stSnd>
        <p:snd r:embed="rId3"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4"/>
          <a:stretch>
            <a:fillRect/>
          </a:stretch>
        </p:blipFill>
        <p:spPr>
          <a:xfrm>
            <a:off x="7293428" y="4000434"/>
            <a:ext cx="4898572" cy="2857566"/>
          </a:xfrm>
          <a:prstGeom prst="rect">
            <a:avLst/>
          </a:prstGeom>
        </p:spPr>
      </p:pic>
      <p:sp>
        <p:nvSpPr>
          <p:cNvPr id="2" name="Заголовок 1"/>
          <p:cNvSpPr>
            <a:spLocks noGrp="1"/>
          </p:cNvSpPr>
          <p:nvPr>
            <p:ph type="title"/>
          </p:nvPr>
        </p:nvSpPr>
        <p:spPr>
          <a:xfrm>
            <a:off x="685802" y="1"/>
            <a:ext cx="10396901" cy="1779814"/>
          </a:xfrm>
        </p:spPr>
        <p:txBody>
          <a:bodyPr>
            <a:normAutofit/>
          </a:bodyPr>
          <a:lstStyle/>
          <a:p>
            <a:r>
              <a:rPr lang="ru-RU" sz="3200" b="1" dirty="0" err="1">
                <a:solidFill>
                  <a:schemeClr val="tx1"/>
                </a:solidFill>
                <a:latin typeface="Times New Roman" panose="02020603050405020304" pitchFamily="18" charset="0"/>
                <a:cs typeface="Times New Roman" panose="02020603050405020304" pitchFamily="18" charset="0"/>
              </a:rPr>
              <a:t>Найбільші</a:t>
            </a:r>
            <a:r>
              <a:rPr lang="ru-RU" sz="3200" b="1" dirty="0">
                <a:solidFill>
                  <a:schemeClr val="tx1"/>
                </a:solidFill>
                <a:latin typeface="Times New Roman" panose="02020603050405020304" pitchFamily="18" charset="0"/>
                <a:cs typeface="Times New Roman" panose="02020603050405020304" pitchFamily="18" charset="0"/>
              </a:rPr>
              <a:t> </a:t>
            </a:r>
            <a:r>
              <a:rPr lang="ru-RU" sz="3200" b="1" dirty="0" err="1">
                <a:solidFill>
                  <a:schemeClr val="tx1"/>
                </a:solidFill>
                <a:latin typeface="Times New Roman" panose="02020603050405020304" pitchFamily="18" charset="0"/>
                <a:cs typeface="Times New Roman" panose="02020603050405020304" pitchFamily="18" charset="0"/>
              </a:rPr>
              <a:t>платники</a:t>
            </a:r>
            <a:r>
              <a:rPr lang="ru-RU" sz="3200" b="1" dirty="0">
                <a:solidFill>
                  <a:schemeClr val="tx1"/>
                </a:solidFill>
                <a:latin typeface="Times New Roman" panose="02020603050405020304" pitchFamily="18" charset="0"/>
                <a:cs typeface="Times New Roman" panose="02020603050405020304" pitchFamily="18" charset="0"/>
              </a:rPr>
              <a:t> </a:t>
            </a:r>
            <a:r>
              <a:rPr lang="ru-RU" sz="3200" b="1" dirty="0" err="1" smtClean="0">
                <a:solidFill>
                  <a:schemeClr val="tx1"/>
                </a:solidFill>
                <a:latin typeface="Times New Roman" panose="02020603050405020304" pitchFamily="18" charset="0"/>
                <a:cs typeface="Times New Roman" panose="02020603050405020304" pitchFamily="18" charset="0"/>
              </a:rPr>
              <a:t>податку</a:t>
            </a:r>
            <a:r>
              <a:rPr lang="ru-RU" sz="3200" b="1" dirty="0" smtClean="0">
                <a:solidFill>
                  <a:schemeClr val="tx1"/>
                </a:solidFill>
                <a:latin typeface="Times New Roman" panose="02020603050405020304" pitchFamily="18" charset="0"/>
                <a:cs typeface="Times New Roman" panose="02020603050405020304" pitchFamily="18" charset="0"/>
              </a:rPr>
              <a:t> </a:t>
            </a:r>
            <a:r>
              <a:rPr lang="ru-RU" sz="3200" b="1" dirty="0">
                <a:solidFill>
                  <a:schemeClr val="tx1"/>
                </a:solidFill>
                <a:latin typeface="Times New Roman" panose="02020603050405020304" pitchFamily="18" charset="0"/>
                <a:cs typeface="Times New Roman" panose="02020603050405020304" pitchFamily="18" charset="0"/>
              </a:rPr>
              <a:t>з </a:t>
            </a:r>
            <a:r>
              <a:rPr lang="ru-RU" sz="3200" b="1" dirty="0" err="1">
                <a:solidFill>
                  <a:schemeClr val="tx1"/>
                </a:solidFill>
                <a:latin typeface="Times New Roman" panose="02020603050405020304" pitchFamily="18" charset="0"/>
                <a:cs typeface="Times New Roman" panose="02020603050405020304" pitchFamily="18" charset="0"/>
              </a:rPr>
              <a:t>доходів</a:t>
            </a:r>
            <a:r>
              <a:rPr lang="ru-RU" sz="3200" b="1" dirty="0">
                <a:solidFill>
                  <a:schemeClr val="tx1"/>
                </a:solidFill>
                <a:latin typeface="Times New Roman" panose="02020603050405020304" pitchFamily="18" charset="0"/>
                <a:cs typeface="Times New Roman" panose="02020603050405020304" pitchFamily="18" charset="0"/>
              </a:rPr>
              <a:t> </a:t>
            </a:r>
            <a:r>
              <a:rPr lang="ru-RU" sz="3200" b="1" dirty="0" err="1">
                <a:solidFill>
                  <a:schemeClr val="tx1"/>
                </a:solidFill>
                <a:latin typeface="Times New Roman" panose="02020603050405020304" pitchFamily="18" charset="0"/>
                <a:cs typeface="Times New Roman" panose="02020603050405020304" pitchFamily="18" charset="0"/>
              </a:rPr>
              <a:t>фізичних</a:t>
            </a:r>
            <a:r>
              <a:rPr lang="ru-RU" sz="3200" b="1" dirty="0">
                <a:solidFill>
                  <a:schemeClr val="tx1"/>
                </a:solidFill>
                <a:latin typeface="Times New Roman" panose="02020603050405020304" pitchFamily="18" charset="0"/>
                <a:cs typeface="Times New Roman" panose="02020603050405020304" pitchFamily="18" charset="0"/>
              </a:rPr>
              <a:t> </a:t>
            </a:r>
            <a:r>
              <a:rPr lang="ru-RU" sz="3200" b="1" dirty="0" err="1">
                <a:solidFill>
                  <a:schemeClr val="tx1"/>
                </a:solidFill>
                <a:latin typeface="Times New Roman" panose="02020603050405020304" pitchFamily="18" charset="0"/>
                <a:cs typeface="Times New Roman" panose="02020603050405020304" pitchFamily="18" charset="0"/>
              </a:rPr>
              <a:t>осіб</a:t>
            </a:r>
            <a:endParaRPr lang="ru-RU" sz="3200" b="1" dirty="0">
              <a:solidFill>
                <a:schemeClr val="tx1"/>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sz="half" idx="2"/>
          </p:nvPr>
        </p:nvSpPr>
        <p:spPr>
          <a:xfrm>
            <a:off x="685780" y="1779814"/>
            <a:ext cx="10394729" cy="3600125"/>
          </a:xfrm>
        </p:spPr>
        <p:txBody>
          <a:bodyPr/>
          <a:lstStyle/>
          <a:p>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val="1391504208"/>
              </p:ext>
            </p:extLst>
          </p:nvPr>
        </p:nvGraphicFramePr>
        <p:xfrm>
          <a:off x="42377" y="1191981"/>
          <a:ext cx="45720" cy="4883029"/>
        </p:xfrm>
        <a:graphic>
          <a:graphicData uri="http://schemas.openxmlformats.org/drawingml/2006/table">
            <a:tbl>
              <a:tblPr/>
              <a:tblGrid>
                <a:gridCol w="45720">
                  <a:extLst>
                    <a:ext uri="{9D8B030D-6E8A-4147-A177-3AD203B41FA5}">
                      <a16:colId xmlns:a16="http://schemas.microsoft.com/office/drawing/2014/main" val="3193729158"/>
                    </a:ext>
                  </a:extLst>
                </a:gridCol>
              </a:tblGrid>
              <a:tr h="294118">
                <a:tc>
                  <a:txBody>
                    <a:bodyPr/>
                    <a:lstStyle/>
                    <a:p>
                      <a:endParaRPr lang="ru-RU"/>
                    </a:p>
                  </a:txBody>
                  <a:tcPr marL="8979" marR="8979" marT="897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305877557"/>
                  </a:ext>
                </a:extLst>
              </a:tr>
              <a:tr h="294118">
                <a:tc>
                  <a:txBody>
                    <a:bodyPr/>
                    <a:lstStyle/>
                    <a:p>
                      <a:endParaRPr lang="ru-RU"/>
                    </a:p>
                  </a:txBody>
                  <a:tcPr marL="8979" marR="8979" marT="897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666278604"/>
                  </a:ext>
                </a:extLst>
              </a:tr>
              <a:tr h="294118">
                <a:tc>
                  <a:txBody>
                    <a:bodyPr/>
                    <a:lstStyle/>
                    <a:p>
                      <a:endParaRPr lang="ru-RU"/>
                    </a:p>
                  </a:txBody>
                  <a:tcPr marL="8979" marR="8979" marT="897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99360469"/>
                  </a:ext>
                </a:extLst>
              </a:tr>
              <a:tr h="346811">
                <a:tc>
                  <a:txBody>
                    <a:bodyPr/>
                    <a:lstStyle/>
                    <a:p>
                      <a:endParaRPr lang="ru-RU"/>
                    </a:p>
                  </a:txBody>
                  <a:tcPr marL="8979" marR="8979" marT="897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271072752"/>
                  </a:ext>
                </a:extLst>
              </a:tr>
              <a:tr h="294118">
                <a:tc>
                  <a:txBody>
                    <a:bodyPr/>
                    <a:lstStyle/>
                    <a:p>
                      <a:endParaRPr lang="ru-RU"/>
                    </a:p>
                  </a:txBody>
                  <a:tcPr marL="8979" marR="8979" marT="897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051073710"/>
                  </a:ext>
                </a:extLst>
              </a:tr>
              <a:tr h="294118">
                <a:tc>
                  <a:txBody>
                    <a:bodyPr/>
                    <a:lstStyle/>
                    <a:p>
                      <a:endParaRPr lang="ru-RU"/>
                    </a:p>
                  </a:txBody>
                  <a:tcPr marL="8979" marR="8979" marT="897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2163159"/>
                  </a:ext>
                </a:extLst>
              </a:tr>
              <a:tr h="313180">
                <a:tc>
                  <a:txBody>
                    <a:bodyPr/>
                    <a:lstStyle/>
                    <a:p>
                      <a:endParaRPr lang="ru-RU"/>
                    </a:p>
                  </a:txBody>
                  <a:tcPr marL="8979" marR="8979" marT="897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91063127"/>
                  </a:ext>
                </a:extLst>
              </a:tr>
              <a:tr h="294118">
                <a:tc>
                  <a:txBody>
                    <a:bodyPr/>
                    <a:lstStyle/>
                    <a:p>
                      <a:endParaRPr lang="ru-RU"/>
                    </a:p>
                  </a:txBody>
                  <a:tcPr marL="8979" marR="8979" marT="897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166587391"/>
                  </a:ext>
                </a:extLst>
              </a:tr>
              <a:tr h="294118">
                <a:tc>
                  <a:txBody>
                    <a:bodyPr/>
                    <a:lstStyle/>
                    <a:p>
                      <a:endParaRPr lang="ru-RU"/>
                    </a:p>
                  </a:txBody>
                  <a:tcPr marL="8979" marR="8979" marT="897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576717862"/>
                  </a:ext>
                </a:extLst>
              </a:tr>
              <a:tr h="294118">
                <a:tc>
                  <a:txBody>
                    <a:bodyPr/>
                    <a:lstStyle/>
                    <a:p>
                      <a:endParaRPr lang="ru-RU"/>
                    </a:p>
                  </a:txBody>
                  <a:tcPr marL="8979" marR="8979" marT="897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431884656"/>
                  </a:ext>
                </a:extLst>
              </a:tr>
              <a:tr h="294118">
                <a:tc>
                  <a:txBody>
                    <a:bodyPr/>
                    <a:lstStyle/>
                    <a:p>
                      <a:endParaRPr lang="ru-RU"/>
                    </a:p>
                  </a:txBody>
                  <a:tcPr marL="8979" marR="8979" marT="897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941604911"/>
                  </a:ext>
                </a:extLst>
              </a:tr>
              <a:tr h="294118">
                <a:tc>
                  <a:txBody>
                    <a:bodyPr/>
                    <a:lstStyle/>
                    <a:p>
                      <a:endParaRPr lang="ru-RU"/>
                    </a:p>
                  </a:txBody>
                  <a:tcPr marL="8979" marR="8979" marT="897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850466868"/>
                  </a:ext>
                </a:extLst>
              </a:tr>
              <a:tr h="294118">
                <a:tc>
                  <a:txBody>
                    <a:bodyPr/>
                    <a:lstStyle/>
                    <a:p>
                      <a:endParaRPr lang="ru-RU"/>
                    </a:p>
                  </a:txBody>
                  <a:tcPr marL="8979" marR="8979" marT="897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477842411"/>
                  </a:ext>
                </a:extLst>
              </a:tr>
              <a:tr h="346811">
                <a:tc>
                  <a:txBody>
                    <a:bodyPr/>
                    <a:lstStyle/>
                    <a:p>
                      <a:endParaRPr lang="ru-RU"/>
                    </a:p>
                  </a:txBody>
                  <a:tcPr marL="8979" marR="8979" marT="897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114120559"/>
                  </a:ext>
                </a:extLst>
              </a:tr>
              <a:tr h="346811">
                <a:tc>
                  <a:txBody>
                    <a:bodyPr/>
                    <a:lstStyle/>
                    <a:p>
                      <a:endParaRPr lang="ru-RU"/>
                    </a:p>
                  </a:txBody>
                  <a:tcPr marL="8979" marR="8979" marT="897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632555379"/>
                  </a:ext>
                </a:extLst>
              </a:tr>
              <a:tr h="294118">
                <a:tc>
                  <a:txBody>
                    <a:bodyPr/>
                    <a:lstStyle/>
                    <a:p>
                      <a:endParaRPr lang="ru-RU" dirty="0"/>
                    </a:p>
                  </a:txBody>
                  <a:tcPr marL="8979" marR="8979" marT="897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902244705"/>
                  </a:ext>
                </a:extLst>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1655251201"/>
              </p:ext>
            </p:extLst>
          </p:nvPr>
        </p:nvGraphicFramePr>
        <p:xfrm>
          <a:off x="538843" y="1225358"/>
          <a:ext cx="10842171" cy="5690445"/>
        </p:xfrm>
        <a:graphic>
          <a:graphicData uri="http://schemas.openxmlformats.org/drawingml/2006/table">
            <a:tbl>
              <a:tblPr firstRow="1" firstCol="1" bandRow="1"/>
              <a:tblGrid>
                <a:gridCol w="7226323">
                  <a:extLst>
                    <a:ext uri="{9D8B030D-6E8A-4147-A177-3AD203B41FA5}">
                      <a16:colId xmlns:a16="http://schemas.microsoft.com/office/drawing/2014/main" val="222037906"/>
                    </a:ext>
                  </a:extLst>
                </a:gridCol>
                <a:gridCol w="3615848">
                  <a:extLst>
                    <a:ext uri="{9D8B030D-6E8A-4147-A177-3AD203B41FA5}">
                      <a16:colId xmlns:a16="http://schemas.microsoft.com/office/drawing/2014/main" val="4124594686"/>
                    </a:ext>
                  </a:extLst>
                </a:gridCol>
              </a:tblGrid>
              <a:tr h="407499">
                <a:tc>
                  <a:txBody>
                    <a:bodyPr/>
                    <a:lstStyle/>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Назва платника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00" marR="633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Питома вага наповнення бюджету</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00" marR="633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5077898"/>
                  </a:ext>
                </a:extLst>
              </a:tr>
              <a:tr h="5058373">
                <a:tc>
                  <a:txBody>
                    <a:bodyPr/>
                    <a:lstStyle/>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ТОВ "СІЛЬПО-ФУД"</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ТОВ "ЛОГIСТИК ЮНIОН"</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ТОВ ОРІМІ Україна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ПАТ "КОМБIНАТ"ТЕПЛИЧНИЙ"</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РАЙОННИЙ</a:t>
                      </a:r>
                      <a:r>
                        <a:rPr lang="uk-UA" sz="1800" b="1" baseline="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ВІДДІЛ ОСВІТИ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ТОВ "УСПОТ ЛТД"</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ПРИВАТНЕ ПІДПРИЄМСТВО </a:t>
                      </a:r>
                      <a:r>
                        <a:rPr lang="uk-UA" sz="18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"ТРАНС ЛОГІСТИК"</a:t>
                      </a:r>
                      <a:endParaRPr lang="ru-RU"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ТОВ"АСКАНIЯ-ФЛОРА"</a:t>
                      </a:r>
                      <a:endParaRPr lang="ru-RU"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ПАТ </a:t>
                      </a: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"ППР Броварський"</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ТОВ "РЛЦ"</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ТОВ "ДІЄСА"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ТОВ "ФОРА"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ТОВ"ВЕКА УКРАЇНА"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ТОВ "ПТАХОФАБРИКА КИЇВАГРО"</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ТОВ"СЕСВАНДЕРХАВЕ - УКРАЇНА"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ТОВ "ТЕХЕНЕРГОТРЕЙД"</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ТОВ "БРЕННТАГ УКРАЇНА"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ТОВ"ФРОНIУС УКРАЇНА"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00" marR="633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19,62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11,06</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8,42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7,93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3,55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3,31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2,76</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2,26</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1,75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1,33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1,19</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1,17</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0,74</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0,71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00" marR="633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5093153"/>
                  </a:ext>
                </a:extLst>
              </a:tr>
            </a:tbl>
          </a:graphicData>
        </a:graphic>
      </p:graphicFrame>
    </p:spTree>
    <p:custDataLst>
      <p:tags r:id="rId1"/>
    </p:custDataLst>
    <p:extLst>
      <p:ext uri="{BB962C8B-B14F-4D97-AF65-F5344CB8AC3E}">
        <p14:creationId xmlns:p14="http://schemas.microsoft.com/office/powerpoint/2010/main" val="3812393306"/>
      </p:ext>
    </p:extLst>
  </p:cSld>
  <p:clrMapOvr>
    <a:masterClrMapping/>
  </p:clrMapOvr>
  <p:transition spd="slow">
    <p:fad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3200" b="1" dirty="0">
                <a:solidFill>
                  <a:prstClr val="black">
                    <a:lumMod val="95000"/>
                    <a:lumOff val="5000"/>
                  </a:prstClr>
                </a:solidFill>
                <a:latin typeface="Times New Roman" panose="02020603050405020304" pitchFamily="18" charset="0"/>
                <a:cs typeface="Times New Roman" panose="02020603050405020304" pitchFamily="18" charset="0"/>
              </a:rPr>
              <a:t>Структура надходжень загального фонду районного бюджету  з урахування міжбюджетних трансфертів</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2"/>
          </p:nvPr>
        </p:nvSpPr>
        <p:spPr>
          <a:xfrm>
            <a:off x="5245768" y="1825625"/>
            <a:ext cx="6946232" cy="4351338"/>
          </a:xfrm>
        </p:spPr>
        <p:txBody>
          <a:bodyPr>
            <a:normAutofit fontScale="25000" lnSpcReduction="20000"/>
          </a:bodyPr>
          <a:lstStyle/>
          <a:p>
            <a:r>
              <a:rPr lang="uk-UA" sz="4200" dirty="0"/>
              <a:t>Обсяги міжбюджетних трансфертів, що передбачаються із державного бюджету та місцевих бюджетів, складають </a:t>
            </a:r>
            <a:r>
              <a:rPr lang="uk-UA" sz="4200" b="1" dirty="0"/>
              <a:t>487 516,118</a:t>
            </a:r>
            <a:r>
              <a:rPr lang="uk-UA" sz="4200" dirty="0"/>
              <a:t> тис. грн., у тому числі:</a:t>
            </a:r>
            <a:endParaRPr lang="ru-RU" sz="4200" dirty="0"/>
          </a:p>
          <a:p>
            <a:pPr lvl="0"/>
            <a:r>
              <a:rPr lang="uk-UA" sz="4200" dirty="0"/>
              <a:t>субвенція на виплату пільг та субсидій населенню   -  </a:t>
            </a:r>
            <a:r>
              <a:rPr lang="uk-UA" sz="4200" b="1" dirty="0"/>
              <a:t>185 631,5</a:t>
            </a:r>
            <a:r>
              <a:rPr lang="uk-UA" sz="4200" dirty="0"/>
              <a:t> тис. грн.,</a:t>
            </a:r>
            <a:endParaRPr lang="ru-RU" sz="4200" dirty="0"/>
          </a:p>
          <a:p>
            <a:pPr lvl="0"/>
            <a:r>
              <a:rPr lang="uk-UA" sz="4000" dirty="0"/>
              <a:t>освітня субвенція – </a:t>
            </a:r>
            <a:r>
              <a:rPr lang="uk-UA" sz="4000" b="1" dirty="0"/>
              <a:t>103 925,1</a:t>
            </a:r>
            <a:r>
              <a:rPr lang="uk-UA" sz="4000" dirty="0"/>
              <a:t> тис. грн.,</a:t>
            </a:r>
            <a:endParaRPr lang="ru-RU" sz="4000" dirty="0"/>
          </a:p>
          <a:p>
            <a:pPr lvl="0"/>
            <a:r>
              <a:rPr lang="uk-UA" sz="4000" dirty="0"/>
              <a:t>субвенція на надання державної підтримки особам з особливими освітніми потребами за рахунок відповідної субвенції з державного бюджету (видатки споживання) - </a:t>
            </a:r>
            <a:r>
              <a:rPr lang="uk-UA" sz="4000" b="1" dirty="0"/>
              <a:t>540,845</a:t>
            </a:r>
            <a:r>
              <a:rPr lang="uk-UA" sz="4000" dirty="0"/>
              <a:t> тис. грн;</a:t>
            </a:r>
            <a:endParaRPr lang="ru-RU" sz="4000" dirty="0"/>
          </a:p>
          <a:p>
            <a:pPr lvl="0"/>
            <a:r>
              <a:rPr lang="uk-UA" sz="4000" dirty="0"/>
              <a:t>медична субвенція – </a:t>
            </a:r>
            <a:r>
              <a:rPr lang="uk-UA" sz="4000" b="1" dirty="0"/>
              <a:t>26 567,8</a:t>
            </a:r>
            <a:r>
              <a:rPr lang="uk-UA" sz="4000" dirty="0"/>
              <a:t> тис. грн.,</a:t>
            </a:r>
            <a:endParaRPr lang="ru-RU" sz="4000" dirty="0"/>
          </a:p>
          <a:p>
            <a:pPr lvl="0"/>
            <a:r>
              <a:rPr lang="uk-UA" sz="4000" dirty="0"/>
              <a:t>субвенція з м. Бровари на утримання об’єктів спільного користування для КНП «Броварська багатопрофільна клінічна лікарня»  - </a:t>
            </a:r>
            <a:r>
              <a:rPr lang="uk-UA" sz="4000" b="1" dirty="0"/>
              <a:t>50 000,0</a:t>
            </a:r>
            <a:r>
              <a:rPr lang="uk-UA" sz="4000" dirty="0"/>
              <a:t> тис. грн;</a:t>
            </a:r>
            <a:endParaRPr lang="ru-RU" sz="4000" dirty="0"/>
          </a:p>
          <a:p>
            <a:pPr lvl="0"/>
            <a:r>
              <a:rPr lang="uk-UA" sz="4000" dirty="0"/>
              <a:t>медична субвенція з міста Бровари КНП «Броварська багатопрофільна клінічна лікарня»  - </a:t>
            </a:r>
            <a:r>
              <a:rPr lang="uk-UA" sz="4000" b="1" dirty="0"/>
              <a:t>74 479,7</a:t>
            </a:r>
            <a:r>
              <a:rPr lang="uk-UA" sz="4000" dirty="0"/>
              <a:t> тис. грн;</a:t>
            </a:r>
            <a:endParaRPr lang="ru-RU" sz="4000" dirty="0"/>
          </a:p>
          <a:p>
            <a:pPr lvl="0"/>
            <a:r>
              <a:rPr lang="uk-UA" sz="4000" dirty="0"/>
              <a:t>медична субвенція </a:t>
            </a:r>
            <a:r>
              <a:rPr lang="uk-UA" sz="4000" dirty="0" err="1"/>
              <a:t>Калитянської</a:t>
            </a:r>
            <a:r>
              <a:rPr lang="uk-UA" sz="4000" dirty="0"/>
              <a:t> селищної ради для КНП «Броварська багатопрофільна клінічна лікарня» – </a:t>
            </a:r>
            <a:r>
              <a:rPr lang="uk-UA" sz="4000" b="1" dirty="0"/>
              <a:t>7 049,5</a:t>
            </a:r>
            <a:r>
              <a:rPr lang="uk-UA" sz="4000" dirty="0"/>
              <a:t> тис. грн;</a:t>
            </a:r>
            <a:endParaRPr lang="ru-RU" sz="4000" dirty="0"/>
          </a:p>
          <a:p>
            <a:pPr lvl="0"/>
            <a:r>
              <a:rPr lang="uk-UA" sz="4000" dirty="0"/>
              <a:t>медична субвенція </a:t>
            </a:r>
            <a:r>
              <a:rPr lang="uk-UA" sz="4000" dirty="0" err="1"/>
              <a:t>Великодимерської</a:t>
            </a:r>
            <a:r>
              <a:rPr lang="uk-UA" sz="4000" dirty="0"/>
              <a:t> селищної ради для КНП «Броварська багатопрофільна клінічна лікарня»  - </a:t>
            </a:r>
            <a:r>
              <a:rPr lang="uk-UA" sz="4000" b="1" dirty="0"/>
              <a:t>12 364,2</a:t>
            </a:r>
            <a:r>
              <a:rPr lang="uk-UA" sz="4000" dirty="0"/>
              <a:t> тис. грн;</a:t>
            </a:r>
            <a:endParaRPr lang="ru-RU" sz="4000" dirty="0"/>
          </a:p>
          <a:p>
            <a:pPr lvl="0"/>
            <a:r>
              <a:rPr lang="uk-UA" sz="4000" dirty="0"/>
              <a:t>медична субвенція (у частині цільових видатків на лікування хворих на цукровий та нецукровий діабет) - </a:t>
            </a:r>
            <a:r>
              <a:rPr lang="uk-UA" sz="4000" b="1" dirty="0"/>
              <a:t>4078,2</a:t>
            </a:r>
            <a:r>
              <a:rPr lang="uk-UA" sz="4000" dirty="0"/>
              <a:t> тис. грн;</a:t>
            </a:r>
            <a:endParaRPr lang="ru-RU" sz="4000" dirty="0"/>
          </a:p>
          <a:p>
            <a:pPr lvl="0"/>
            <a:r>
              <a:rPr lang="uk-UA" sz="4000" dirty="0"/>
              <a:t>субвенція на відшкодування вартості лікарських засобів для лікування окремих захворювань за рахунок відповідної субвенції з державного бюджету – </a:t>
            </a:r>
            <a:r>
              <a:rPr lang="uk-UA" sz="4000" b="1" dirty="0"/>
              <a:t>550,0</a:t>
            </a:r>
            <a:r>
              <a:rPr lang="uk-UA" sz="4000" dirty="0"/>
              <a:t> тис. грн;</a:t>
            </a:r>
            <a:endParaRPr lang="ru-RU" sz="4000" dirty="0"/>
          </a:p>
          <a:p>
            <a:pPr lvl="0"/>
            <a:r>
              <a:rPr lang="uk-UA" sz="4000" dirty="0"/>
              <a:t>додаткова дотація на здійснення переданих з державного бюджету видатків з утримання закладів освіти та охорони здоров'я за рахунок відповідної додаткової дотації з державного бюджету – </a:t>
            </a:r>
            <a:r>
              <a:rPr lang="uk-UA" sz="4000" b="1" dirty="0"/>
              <a:t>11589,173</a:t>
            </a:r>
            <a:r>
              <a:rPr lang="uk-UA" sz="4000" dirty="0"/>
              <a:t> тис. грн;</a:t>
            </a:r>
            <a:endParaRPr lang="ru-RU" sz="4000" dirty="0"/>
          </a:p>
          <a:p>
            <a:pPr lvl="0"/>
            <a:r>
              <a:rPr lang="uk-UA" sz="4000" dirty="0"/>
              <a:t>субвенція з </a:t>
            </a:r>
            <a:r>
              <a:rPr lang="uk-UA" sz="4000" dirty="0" err="1"/>
              <a:t>Великодимерської</a:t>
            </a:r>
            <a:r>
              <a:rPr lang="uk-UA" sz="4000" dirty="0"/>
              <a:t> селищної ради на утримання об’єктів спільного користування  для КНП «Броварська багатопрофільна клінічна лікарня» - </a:t>
            </a:r>
            <a:r>
              <a:rPr lang="uk-UA" sz="4000" b="1" dirty="0"/>
              <a:t>2 500,0</a:t>
            </a:r>
            <a:r>
              <a:rPr lang="uk-UA" sz="4000" dirty="0"/>
              <a:t> тис. грн;</a:t>
            </a:r>
            <a:endParaRPr lang="ru-RU" sz="4000" dirty="0"/>
          </a:p>
          <a:p>
            <a:pPr lvl="0"/>
            <a:r>
              <a:rPr lang="uk-UA" sz="4000" dirty="0"/>
              <a:t>субвенція </a:t>
            </a:r>
            <a:r>
              <a:rPr lang="uk-UA" sz="4000" dirty="0" err="1"/>
              <a:t>Великодимерської</a:t>
            </a:r>
            <a:r>
              <a:rPr lang="uk-UA" sz="4000" dirty="0"/>
              <a:t> селищної ради на утримання закладів та проведення заходів – </a:t>
            </a:r>
            <a:r>
              <a:rPr lang="uk-UA" sz="4000" b="1" dirty="0"/>
              <a:t>4 826,0</a:t>
            </a:r>
            <a:r>
              <a:rPr lang="uk-UA" sz="4000" dirty="0"/>
              <a:t> тис. грн.</a:t>
            </a:r>
            <a:endParaRPr lang="ru-RU" sz="4000" dirty="0"/>
          </a:p>
          <a:p>
            <a:pPr lvl="0"/>
            <a:r>
              <a:rPr lang="uk-UA" sz="4000" dirty="0"/>
              <a:t>інші субвенції з місцевого бюджету (для забезпечення населення, постраждалого внаслідок аварії на Чорнобильській АЕС, безоплатними ліками за рецептами лікарів у разі їх амбулаторного лікування) - </a:t>
            </a:r>
            <a:r>
              <a:rPr lang="uk-UA" sz="4000" b="1" dirty="0"/>
              <a:t>914,1</a:t>
            </a:r>
            <a:r>
              <a:rPr lang="uk-UA" sz="4000" dirty="0"/>
              <a:t> тис. грн.</a:t>
            </a:r>
            <a:endParaRPr lang="ru-RU" sz="4000" dirty="0"/>
          </a:p>
          <a:p>
            <a:endParaRPr lang="ru-RU" sz="4000" dirty="0"/>
          </a:p>
        </p:txBody>
      </p:sp>
      <p:pic>
        <p:nvPicPr>
          <p:cNvPr id="6" name="Объект 5"/>
          <p:cNvPicPr>
            <a:picLocks noGrp="1" noChangeAspect="1"/>
          </p:cNvPicPr>
          <p:nvPr>
            <p:ph sz="half" idx="1"/>
          </p:nvPr>
        </p:nvPicPr>
        <p:blipFill>
          <a:blip r:embed="rId4"/>
          <a:stretch>
            <a:fillRect/>
          </a:stretch>
        </p:blipFill>
        <p:spPr>
          <a:xfrm>
            <a:off x="-2041073" y="1027906"/>
            <a:ext cx="9617529" cy="5635343"/>
          </a:xfrm>
          <a:prstGeom prst="rect">
            <a:avLst/>
          </a:prstGeom>
        </p:spPr>
      </p:pic>
    </p:spTree>
    <p:custDataLst>
      <p:tags r:id="rId1"/>
    </p:custDataLst>
    <p:extLst>
      <p:ext uri="{BB962C8B-B14F-4D97-AF65-F5344CB8AC3E}">
        <p14:creationId xmlns:p14="http://schemas.microsoft.com/office/powerpoint/2010/main" val="1663598581"/>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3" name="voltage.wav"/>
          </p:stSnd>
        </p:sndAc>
      </p:transition>
    </mc:Choice>
    <mc:Fallback xmlns="">
      <p:transition spd="slow">
        <p:fade/>
        <p:sndAc>
          <p:stSnd>
            <p:snd r:embed="rId5"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additive="base">
                                        <p:cTn id="5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 calcmode="lin" valueType="num">
                                      <p:cBhvr additive="base">
                                        <p:cTn id="6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 calcmode="lin" valueType="num">
                                      <p:cBhvr additive="base">
                                        <p:cTn id="6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9" end="9"/>
                                            </p:txEl>
                                          </p:spTgt>
                                        </p:tgtEl>
                                        <p:attrNameLst>
                                          <p:attrName>style.visibility</p:attrName>
                                        </p:attrNameLst>
                                      </p:cBhvr>
                                      <p:to>
                                        <p:strVal val="visible"/>
                                      </p:to>
                                    </p:set>
                                    <p:anim calcmode="lin" valueType="num">
                                      <p:cBhvr additive="base">
                                        <p:cTn id="7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xEl>
                                              <p:pRg st="10" end="10"/>
                                            </p:txEl>
                                          </p:spTgt>
                                        </p:tgtEl>
                                        <p:attrNameLst>
                                          <p:attrName>style.visibility</p:attrName>
                                        </p:attrNameLst>
                                      </p:cBhvr>
                                      <p:to>
                                        <p:strVal val="visible"/>
                                      </p:to>
                                    </p:set>
                                    <p:anim calcmode="lin" valueType="num">
                                      <p:cBhvr additive="base">
                                        <p:cTn id="7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
                                            <p:txEl>
                                              <p:pRg st="11" end="11"/>
                                            </p:txEl>
                                          </p:spTgt>
                                        </p:tgtEl>
                                        <p:attrNameLst>
                                          <p:attrName>style.visibility</p:attrName>
                                        </p:attrNameLst>
                                      </p:cBhvr>
                                      <p:to>
                                        <p:strVal val="visible"/>
                                      </p:to>
                                    </p:set>
                                    <p:anim calcmode="lin" valueType="num">
                                      <p:cBhvr additive="base">
                                        <p:cTn id="8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
                                            <p:txEl>
                                              <p:pRg st="12" end="12"/>
                                            </p:txEl>
                                          </p:spTgt>
                                        </p:tgtEl>
                                        <p:attrNameLst>
                                          <p:attrName>style.visibility</p:attrName>
                                        </p:attrNameLst>
                                      </p:cBhvr>
                                      <p:to>
                                        <p:strVal val="visible"/>
                                      </p:to>
                                    </p:set>
                                    <p:anim calcmode="lin" valueType="num">
                                      <p:cBhvr additive="base">
                                        <p:cTn id="9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
                                            <p:txEl>
                                              <p:pRg st="13" end="13"/>
                                            </p:txEl>
                                          </p:spTgt>
                                        </p:tgtEl>
                                        <p:attrNameLst>
                                          <p:attrName>style.visibility</p:attrName>
                                        </p:attrNameLst>
                                      </p:cBhvr>
                                      <p:to>
                                        <p:strVal val="visible"/>
                                      </p:to>
                                    </p:set>
                                    <p:anim calcmode="lin" valueType="num">
                                      <p:cBhvr additive="base">
                                        <p:cTn id="9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
                                            <p:txEl>
                                              <p:pRg st="14" end="14"/>
                                            </p:txEl>
                                          </p:spTgt>
                                        </p:tgtEl>
                                        <p:attrNameLst>
                                          <p:attrName>style.visibility</p:attrName>
                                        </p:attrNameLst>
                                      </p:cBhvr>
                                      <p:to>
                                        <p:strVal val="visible"/>
                                      </p:to>
                                    </p:set>
                                    <p:anim calcmode="lin" valueType="num">
                                      <p:cBhvr additive="base">
                                        <p:cTn id="103"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6"/>
</p:tagLst>
</file>

<file path=ppt/tags/tag10.xml><?xml version="1.0" encoding="utf-8"?>
<p:tagLst xmlns:a="http://schemas.openxmlformats.org/drawingml/2006/main" xmlns:r="http://schemas.openxmlformats.org/officeDocument/2006/relationships" xmlns:p="http://schemas.openxmlformats.org/presentationml/2006/main">
  <p:tag name="TIMING" val="|0.7|1.4"/>
</p:tagLst>
</file>

<file path=ppt/tags/tag11.xml><?xml version="1.0" encoding="utf-8"?>
<p:tagLst xmlns:a="http://schemas.openxmlformats.org/drawingml/2006/main" xmlns:r="http://schemas.openxmlformats.org/officeDocument/2006/relationships" xmlns:p="http://schemas.openxmlformats.org/presentationml/2006/main">
  <p:tag name="TIMING" val="|1.2|2.3|16.3|8"/>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0.1|2.5|1|10"/>
</p:tagLst>
</file>

<file path=ppt/tags/tag14.xml><?xml version="1.0" encoding="utf-8"?>
<p:tagLst xmlns:a="http://schemas.openxmlformats.org/drawingml/2006/main" xmlns:r="http://schemas.openxmlformats.org/officeDocument/2006/relationships" xmlns:p="http://schemas.openxmlformats.org/presentationml/2006/main">
  <p:tag name="TIMING" val="|1.7|3.6|23.9|6.9|15.2|15.7"/>
</p:tagLst>
</file>

<file path=ppt/tags/tag15.xml><?xml version="1.0" encoding="utf-8"?>
<p:tagLst xmlns:a="http://schemas.openxmlformats.org/drawingml/2006/main" xmlns:r="http://schemas.openxmlformats.org/officeDocument/2006/relationships" xmlns:p="http://schemas.openxmlformats.org/presentationml/2006/main">
  <p:tag name="TIMING" val="|1.7"/>
</p:tagLst>
</file>

<file path=ppt/tags/tag16.xml><?xml version="1.0" encoding="utf-8"?>
<p:tagLst xmlns:a="http://schemas.openxmlformats.org/drawingml/2006/main" xmlns:r="http://schemas.openxmlformats.org/officeDocument/2006/relationships" xmlns:p="http://schemas.openxmlformats.org/presentationml/2006/main">
  <p:tag name="TIMING" val="|1.9|1.8|9.2|4.6|5.3|4.3|5.4|5.3|5.1|4|1.5|6.5|5.4"/>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0.6|3.4"/>
</p:tagLst>
</file>

<file path=ppt/tags/tag19.xml><?xml version="1.0" encoding="utf-8"?>
<p:tagLst xmlns:a="http://schemas.openxmlformats.org/drawingml/2006/main" xmlns:r="http://schemas.openxmlformats.org/officeDocument/2006/relationships" xmlns:p="http://schemas.openxmlformats.org/presentationml/2006/main">
  <p:tag name="TIMING" val="|0.5|3.5|1.5|11|8.8|6.8|6.1|4.1|5.7|4.8|1.9"/>
</p:tagLst>
</file>

<file path=ppt/tags/tag2.xml><?xml version="1.0" encoding="utf-8"?>
<p:tagLst xmlns:a="http://schemas.openxmlformats.org/drawingml/2006/main" xmlns:r="http://schemas.openxmlformats.org/officeDocument/2006/relationships" xmlns:p="http://schemas.openxmlformats.org/presentationml/2006/main">
  <p:tag name="TIMING" val="|2.1|1.3|1.8|1.9"/>
</p:tagLst>
</file>

<file path=ppt/tags/tag20.xml><?xml version="1.0" encoding="utf-8"?>
<p:tagLst xmlns:a="http://schemas.openxmlformats.org/drawingml/2006/main" xmlns:r="http://schemas.openxmlformats.org/officeDocument/2006/relationships" xmlns:p="http://schemas.openxmlformats.org/presentationml/2006/main">
  <p:tag name="TIMING" val="|0.6|6.5|1.2"/>
</p:tagLst>
</file>

<file path=ppt/tags/tag21.xml><?xml version="1.0" encoding="utf-8"?>
<p:tagLst xmlns:a="http://schemas.openxmlformats.org/drawingml/2006/main" xmlns:r="http://schemas.openxmlformats.org/officeDocument/2006/relationships" xmlns:p="http://schemas.openxmlformats.org/presentationml/2006/main">
  <p:tag name="TIMING" val="|0.2|1.2|1.8"/>
</p:tagLst>
</file>

<file path=ppt/tags/tag22.xml><?xml version="1.0" encoding="utf-8"?>
<p:tagLst xmlns:a="http://schemas.openxmlformats.org/drawingml/2006/main" xmlns:r="http://schemas.openxmlformats.org/officeDocument/2006/relationships" xmlns:p="http://schemas.openxmlformats.org/presentationml/2006/main">
  <p:tag name="TIMING" val="|0.7"/>
</p:tagLst>
</file>

<file path=ppt/tags/tag23.xml><?xml version="1.0" encoding="utf-8"?>
<p:tagLst xmlns:a="http://schemas.openxmlformats.org/drawingml/2006/main" xmlns:r="http://schemas.openxmlformats.org/officeDocument/2006/relationships" xmlns:p="http://schemas.openxmlformats.org/presentationml/2006/main">
  <p:tag name="TIMING" val="|0.5|17.2|0.8|0.7|0.8|0.5|0.5|0.5|0.5|0.5|0.4|0.4"/>
</p:tagLst>
</file>

<file path=ppt/tags/tag24.xml><?xml version="1.0" encoding="utf-8"?>
<p:tagLst xmlns:a="http://schemas.openxmlformats.org/drawingml/2006/main" xmlns:r="http://schemas.openxmlformats.org/officeDocument/2006/relationships" xmlns:p="http://schemas.openxmlformats.org/presentationml/2006/main">
  <p:tag name="TIMING" val="|0.3|1.1|1.9"/>
</p:tagLst>
</file>

<file path=ppt/tags/tag25.xml><?xml version="1.0" encoding="utf-8"?>
<p:tagLst xmlns:a="http://schemas.openxmlformats.org/drawingml/2006/main" xmlns:r="http://schemas.openxmlformats.org/officeDocument/2006/relationships" xmlns:p="http://schemas.openxmlformats.org/presentationml/2006/main">
  <p:tag name="TIMING" val="|1"/>
</p:tagLst>
</file>

<file path=ppt/tags/tag3.xml><?xml version="1.0" encoding="utf-8"?>
<p:tagLst xmlns:a="http://schemas.openxmlformats.org/drawingml/2006/main" xmlns:r="http://schemas.openxmlformats.org/officeDocument/2006/relationships" xmlns:p="http://schemas.openxmlformats.org/presentationml/2006/main">
  <p:tag name="TIMING" val="|0.5|1.4|1.3"/>
</p:tagLst>
</file>

<file path=ppt/tags/tag4.xml><?xml version="1.0" encoding="utf-8"?>
<p:tagLst xmlns:a="http://schemas.openxmlformats.org/drawingml/2006/main" xmlns:r="http://schemas.openxmlformats.org/officeDocument/2006/relationships" xmlns:p="http://schemas.openxmlformats.org/presentationml/2006/main">
  <p:tag name="TIMING" val="|1.8|3.1|6.3|1.2|1.1|1.1"/>
</p:tagLst>
</file>

<file path=ppt/tags/tag5.xml><?xml version="1.0" encoding="utf-8"?>
<p:tagLst xmlns:a="http://schemas.openxmlformats.org/drawingml/2006/main" xmlns:r="http://schemas.openxmlformats.org/officeDocument/2006/relationships" xmlns:p="http://schemas.openxmlformats.org/presentationml/2006/main">
  <p:tag name="TIMING" val="|0.6"/>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8|2.7|1.8|1.8|1.9|1.2|3.8|2.9|3.8|5.1|1.9|1.8|2.7|3|2.1|3.5|4.1"/>
</p:tagLst>
</file>

<file path=ppt/tags/tag8.xml><?xml version="1.0" encoding="utf-8"?>
<p:tagLst xmlns:a="http://schemas.openxmlformats.org/drawingml/2006/main" xmlns:r="http://schemas.openxmlformats.org/officeDocument/2006/relationships" xmlns:p="http://schemas.openxmlformats.org/presentationml/2006/main">
  <p:tag name="TIMING" val="|1.9|2.4"/>
</p:tagLst>
</file>

<file path=ppt/tags/tag9.xml><?xml version="1.0" encoding="utf-8"?>
<p:tagLst xmlns:a="http://schemas.openxmlformats.org/drawingml/2006/main" xmlns:r="http://schemas.openxmlformats.org/officeDocument/2006/relationships" xmlns:p="http://schemas.openxmlformats.org/presentationml/2006/main">
  <p:tag name="TIMING" val="|1.1|2.7|11.9|8.9|7.8|8.7|6.9|4.2|4.4"/>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_rels/theme7.xml.rels><?xml version="1.0" encoding="UTF-8" standalone="yes"?>
<Relationships xmlns="http://schemas.openxmlformats.org/package/2006/relationships"><Relationship Id="rId1" Type="http://schemas.openxmlformats.org/officeDocument/2006/relationships/image" Target="../media/image15.jpeg"/></Relationships>
</file>

<file path=ppt/theme/theme1.xml><?xml version="1.0" encoding="utf-8"?>
<a:theme xmlns:a="http://schemas.openxmlformats.org/drawingml/2006/main" name="Главное мероприятие">
  <a:themeElements>
    <a:clrScheme name="Главное мероприятие">
      <a:dk1>
        <a:sysClr val="windowText" lastClr="000000"/>
      </a:dk1>
      <a:lt1>
        <a:sysClr val="window" lastClr="FFFFFF"/>
      </a:lt1>
      <a:dk2>
        <a:srgbClr val="424242"/>
      </a:dk2>
      <a:lt2>
        <a:srgbClr val="C8C8C8"/>
      </a:lt2>
      <a:accent1>
        <a:srgbClr val="EE8011"/>
      </a:accent1>
      <a:accent2>
        <a:srgbClr val="CEC079"/>
      </a:accent2>
      <a:accent3>
        <a:srgbClr val="93A569"/>
      </a:accent3>
      <a:accent4>
        <a:srgbClr val="69A58B"/>
      </a:accent4>
      <a:accent5>
        <a:srgbClr val="6DAABD"/>
      </a:accent5>
      <a:accent6>
        <a:srgbClr val="B24A4B"/>
      </a:accent6>
      <a:hlink>
        <a:srgbClr val="EE8E11"/>
      </a:hlink>
      <a:folHlink>
        <a:srgbClr val="BFAE7F"/>
      </a:folHlink>
    </a:clrScheme>
    <a:fontScheme name="Главное мероприятие">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ое мероприятие">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686B1E04-F35C-4AB5-985D-0C358CA11055}"/>
    </a:ext>
  </a:extLst>
</a:theme>
</file>

<file path=ppt/theme/theme10.xml><?xml version="1.0" encoding="utf-8"?>
<a:theme xmlns:a="http://schemas.openxmlformats.org/drawingml/2006/main" name="Ретро">
  <a:themeElements>
    <a:clrScheme name="Ретр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Базис">
  <a:themeElements>
    <a:clrScheme name="Базис">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Базис">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Базис">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4.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5.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6.xml><?xml version="1.0" encoding="utf-8"?>
<a:theme xmlns:a="http://schemas.openxmlformats.org/drawingml/2006/main" name="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7.xml><?xml version="1.0" encoding="utf-8"?>
<a:theme xmlns:a="http://schemas.openxmlformats.org/drawingml/2006/main" name="Параллакс">
  <a:themeElements>
    <a:clrScheme name="Параллакс">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Параллакс">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Параллакс">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8.xml><?xml version="1.0" encoding="utf-8"?>
<a:theme xmlns:a="http://schemas.openxmlformats.org/drawingml/2006/main" name="Дивиденд">
  <a:themeElements>
    <a:clrScheme name="Дивиденд">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Дивиденд">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Дивиденд">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9.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
  <TotalTime>1681</TotalTime>
  <Words>1289</Words>
  <Application>Microsoft Office PowerPoint</Application>
  <PresentationFormat>Широкоэкранный</PresentationFormat>
  <Paragraphs>246</Paragraphs>
  <Slides>29</Slides>
  <Notes>0</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10</vt:i4>
      </vt:variant>
      <vt:variant>
        <vt:lpstr>Заголовки слайдов</vt:lpstr>
      </vt:variant>
      <vt:variant>
        <vt:i4>29</vt:i4>
      </vt:variant>
    </vt:vector>
  </HeadingPairs>
  <TitlesOfParts>
    <vt:vector size="51" baseType="lpstr">
      <vt:lpstr>Arial</vt:lpstr>
      <vt:lpstr>Arial Cyr</vt:lpstr>
      <vt:lpstr>Calibri</vt:lpstr>
      <vt:lpstr>Calibri Light</vt:lpstr>
      <vt:lpstr>Century Gothic</vt:lpstr>
      <vt:lpstr>Corbel</vt:lpstr>
      <vt:lpstr>Garamond</vt:lpstr>
      <vt:lpstr>Gill Sans MT</vt:lpstr>
      <vt:lpstr>Impact</vt:lpstr>
      <vt:lpstr>Times New Roman</vt:lpstr>
      <vt:lpstr>Wingdings 2</vt:lpstr>
      <vt:lpstr>Wingdings 3</vt:lpstr>
      <vt:lpstr>Главное мероприятие</vt:lpstr>
      <vt:lpstr>Тема Office</vt:lpstr>
      <vt:lpstr>Базис</vt:lpstr>
      <vt:lpstr>Ион</vt:lpstr>
      <vt:lpstr>Легкий дым</vt:lpstr>
      <vt:lpstr>Натуральные материалы</vt:lpstr>
      <vt:lpstr>Параллакс</vt:lpstr>
      <vt:lpstr>Дивиденд</vt:lpstr>
      <vt:lpstr>Badge</vt:lpstr>
      <vt:lpstr>Ретро</vt:lpstr>
      <vt:lpstr>Презентация PowerPoint</vt:lpstr>
      <vt:lpstr>                                              Районний бюджет Броварського району на 2019 рік  </vt:lpstr>
      <vt:lpstr>бюджет - план формування та використання фінансових ресурсів для забезпечення завдань і функцій, які здійснюються відповідно органами державної влади, органами влади Автономної Республіки Крим, органами місцевого самоврядування протягом бюджетного періоду                               Бюджетний Кодекс Украіни</vt:lpstr>
      <vt:lpstr>В основу розрахунків доходів загального фонду районного бюджету на 2019 рік покладено </vt:lpstr>
      <vt:lpstr>Презентация PowerPoint</vt:lpstr>
      <vt:lpstr>Структура надходжень загального фонду районного бюджету без урахування міжбюджетних трансфертів  </vt:lpstr>
      <vt:lpstr>Презентация PowerPoint</vt:lpstr>
      <vt:lpstr>Найбільші платники податку з доходів фізичних осіб</vt:lpstr>
      <vt:lpstr>Структура надходжень загального фонду районного бюджету  з урахування міжбюджетних трансфертів</vt:lpstr>
      <vt:lpstr>Обсяги міжбюджетних трансфертів на 2019 рік в порівняні з плановими показниками 2018 року </vt:lpstr>
      <vt:lpstr>Проектом Закону України «Про Державний бюджет на 2019 рік»</vt:lpstr>
      <vt:lpstr>Видатки загального фонду районного бюджету Броварського району на 2019 рік </vt:lpstr>
      <vt:lpstr>Структура видатків загального фонду районного бюджету на 2019 рік</vt:lpstr>
      <vt:lpstr>Державне управління </vt:lpstr>
      <vt:lpstr>Державне управління </vt:lpstr>
      <vt:lpstr>ОСВІТА</vt:lpstr>
      <vt:lpstr>Галузь освіти</vt:lpstr>
      <vt:lpstr>Презентация PowerPoint</vt:lpstr>
      <vt:lpstr>Охорона здоров’я</vt:lpstr>
      <vt:lpstr>Охорона здоров’я</vt:lpstr>
      <vt:lpstr>Культура</vt:lpstr>
      <vt:lpstr>Соціальний захист населення</vt:lpstr>
      <vt:lpstr>Фізична культура</vt:lpstr>
      <vt:lpstr>ТРАНСФЕРТИ З РАЙОННОГО БЮДЖЕТУ </vt:lpstr>
      <vt:lpstr>ТРАНСФЕРТИ З РАЙОННОГО БЮДЖЕТУ ІНШИМ БЮДЖЕТАМ </vt:lpstr>
      <vt:lpstr>ТРАНСФЕРТИ З РАЙОННОГО БЮДЖЕТУ ІНШИМ БЮДЖЕТАМ </vt:lpstr>
      <vt:lpstr>ТРАНСФЕРТИ З РАЙОННОГО БЮДЖЕТУ ІНШИМ БЮДЖЕТАМ </vt:lpstr>
      <vt:lpstr>ТРАНСФЕРТИ З РАЙОННОГО БЮДЖЕТУ ІНШИМ БЮДЖЕТАМ </vt:lpstr>
      <vt:lpstr>Дякую за увагу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Районний бюджет Броварського району на 2019 рік</dc:title>
  <dc:creator>Пользователь</dc:creator>
  <cp:lastModifiedBy>Пользователь</cp:lastModifiedBy>
  <cp:revision>127</cp:revision>
  <dcterms:created xsi:type="dcterms:W3CDTF">2018-12-04T13:57:59Z</dcterms:created>
  <dcterms:modified xsi:type="dcterms:W3CDTF">2018-12-18T08:30:46Z</dcterms:modified>
</cp:coreProperties>
</file>